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75" r:id="rId4"/>
    <p:sldId id="271" r:id="rId5"/>
    <p:sldId id="295" r:id="rId6"/>
    <p:sldId id="260" r:id="rId7"/>
    <p:sldId id="278" r:id="rId8"/>
    <p:sldId id="301" r:id="rId9"/>
    <p:sldId id="265" r:id="rId10"/>
    <p:sldId id="318" r:id="rId11"/>
    <p:sldId id="282" r:id="rId12"/>
    <p:sldId id="264" r:id="rId13"/>
    <p:sldId id="319" r:id="rId14"/>
    <p:sldId id="281" r:id="rId15"/>
    <p:sldId id="294" r:id="rId16"/>
    <p:sldId id="316" r:id="rId17"/>
    <p:sldId id="322" r:id="rId18"/>
    <p:sldId id="299" r:id="rId19"/>
    <p:sldId id="305" r:id="rId20"/>
    <p:sldId id="304" r:id="rId21"/>
    <p:sldId id="308" r:id="rId22"/>
    <p:sldId id="291" r:id="rId23"/>
    <p:sldId id="287" r:id="rId24"/>
    <p:sldId id="289" r:id="rId25"/>
    <p:sldId id="293" r:id="rId26"/>
    <p:sldId id="306" r:id="rId27"/>
    <p:sldId id="272" r:id="rId28"/>
    <p:sldId id="320" r:id="rId29"/>
    <p:sldId id="307" r:id="rId30"/>
    <p:sldId id="311" r:id="rId31"/>
    <p:sldId id="285" r:id="rId32"/>
    <p:sldId id="286" r:id="rId33"/>
    <p:sldId id="309" r:id="rId34"/>
    <p:sldId id="283" r:id="rId35"/>
    <p:sldId id="321" r:id="rId36"/>
    <p:sldId id="280" r:id="rId37"/>
    <p:sldId id="290" r:id="rId38"/>
    <p:sldId id="315" r:id="rId39"/>
    <p:sldId id="323" r:id="rId40"/>
    <p:sldId id="324" r:id="rId41"/>
  </p:sldIdLst>
  <p:sldSz cx="12192000" cy="6858000"/>
  <p:notesSz cx="9866313" cy="67357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.sykorova" initials="i" lastIdx="1" clrIdx="0">
    <p:extLst>
      <p:ext uri="{19B8F6BF-5375-455C-9EA6-DF929625EA0E}">
        <p15:presenceInfo xmlns:p15="http://schemas.microsoft.com/office/powerpoint/2012/main" userId="ivana.sykoro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6A476-4C54-4E1F-9162-ED15CF42F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C6A2C9-1936-4FD7-B7B0-9D41E3A55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F1642A-F87D-423F-A91D-340CA880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52B84B-3D49-4832-B160-F443C2A0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4F70B5-3B71-487A-8010-D7C7D782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31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EC13C2-0229-4514-9E75-6E0A0486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5516DC-6891-46DD-84C0-95B584FD9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E82204-788A-4698-A680-531CD43B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8C65B2-314D-4831-B2E2-D133405C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7F33E7-D8AC-429A-ADA6-2E445B6D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5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F74A9BF-154C-4976-A840-599A56E4C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9A86292-29E2-44A7-B0E3-CFAD62564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1DA88D-2EB3-4E24-8592-EB8AFA4E8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4F06FF-BF52-41EB-8F04-02A3547E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2B3311-08F3-4769-9D1B-866E26A3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65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E18BA-B85E-4893-A67D-FC23C82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F9379E-696C-4E49-86F9-5B87AA9CD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ED6987-F902-4FBA-9DD3-DF171797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AF9BA6-038D-4351-9794-55763F1F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F56644-170C-4006-97A8-70B049F2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57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4132C-19F7-4CF9-BBF0-FDB9C29B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F389647-D9CC-40F0-9EF5-00636D6D4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93AB3B-AF33-4E9C-8806-E052F6ED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A0FC2B-B208-4978-8D7A-4DCCA360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30C486-DE42-468F-8857-8D3BFEEF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64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E398B-9930-44FB-AE24-82E3EE6F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999C97-EE73-4F2E-B547-644335042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CB38190-7FF4-413A-BE96-CCCE49C74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B7354E-1989-4217-8AB3-C368F2A6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8272EB-4128-4935-ADB7-C897C1E7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A227D7-EA1C-4A4F-8473-9A6E84BB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51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DDBA65-8AFD-4D78-8AE6-CA580AD9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2B4061B-88DD-40CD-BC41-61782135D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8A82AA-92AB-48C9-A64B-D8468A1E9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40C90AB-79AC-412A-BBBB-549777DEF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F6CB7DE-7508-4560-B6E8-23D7B02FC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78DD808-09B6-4359-B840-B6F972D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B6945C1-BDD7-4E70-B36A-8EAA3E56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3C907AB-1B05-45C8-8BB1-6B504FE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46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B290BA-E4FC-425F-A94E-3BF761CA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B99061-1ED9-4482-A3BB-1E9F3CBD8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88A980-B0EF-4EC1-9771-7199F5841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626337-679E-4F2D-82C0-C17632EF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8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2760F2E-726A-4410-9F25-45B5246A7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8506F74-4722-4177-8AE0-6FC88181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72AF3B-1A82-4B38-B9C5-9CB460A7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03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82499-F586-4EF7-9C4C-470B0A14F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DE757E-0502-444D-A3D3-9470CA72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FA0880E-88AD-4FA3-92AC-4474A96C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2CF2BE-EB93-4822-B63A-6A14C92F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CA9178-87FA-487D-A306-36389574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5B00D4-0749-4FD2-95F3-1EA33FC5A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67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311314-4DAE-438E-BC91-7432481B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E5D7E87-E1D8-4D0E-9FC2-BEE9CE519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865622B-FB09-4D9D-8F0B-F5C08A87D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2F4537-D765-4AFF-A39E-30465606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74AE70-0BD0-4E6D-B176-6F5013E8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1EA46A-9610-4E1E-95D2-CAAE25BC8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99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E997E41-A01D-4D11-B61F-A1E33F6B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DE5C6E-8ED8-4483-AD5F-41BBF7947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A3B0DD-4005-4B82-8D35-7EF8F274F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CD2B5-815F-4E92-8C13-9D2EE3942CC3}" type="datetimeFigureOut">
              <a:rPr lang="cs-CZ" smtClean="0"/>
              <a:t>27.04.2023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0AE149-6958-463E-B3C7-F7447A90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07CD49-E841-44B1-851D-C864A839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35355-A7BF-4877-8581-11D6E6A41B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37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38BEB7-B6EF-B34D-44CD-7762EF1D506A}"/>
              </a:ext>
            </a:extLst>
          </p:cNvPr>
          <p:cNvSpPr txBox="1"/>
          <p:nvPr/>
        </p:nvSpPr>
        <p:spPr>
          <a:xfrm>
            <a:off x="707923" y="1624292"/>
            <a:ext cx="10953133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de-DE" sz="3600" dirty="0">
                <a:solidFill>
                  <a:srgbClr val="FF0000"/>
                </a:solidFill>
              </a:rPr>
              <a:t>2023 ROUND ROBIN EXERCISE </a:t>
            </a:r>
          </a:p>
          <a:p>
            <a:pPr algn="ctr"/>
            <a:r>
              <a:rPr lang="cs-CZ" sz="3600" dirty="0"/>
              <a:t>Working </a:t>
            </a:r>
            <a:r>
              <a:rPr lang="en-US" sz="3600" dirty="0"/>
              <a:t>G</a:t>
            </a:r>
            <a:r>
              <a:rPr lang="cs-CZ" sz="3600" dirty="0"/>
              <a:t>roup</a:t>
            </a:r>
            <a:r>
              <a:rPr lang="en-US" sz="3600" dirty="0"/>
              <a:t> </a:t>
            </a:r>
            <a:r>
              <a:rPr lang="en-150" sz="3600" dirty="0"/>
              <a:t>(</a:t>
            </a:r>
            <a:r>
              <a:rPr lang="cs-CZ" sz="3600" dirty="0" err="1"/>
              <a:t>Commission</a:t>
            </a:r>
            <a:r>
              <a:rPr lang="cs-CZ" sz="3600" dirty="0"/>
              <a:t> </a:t>
            </a:r>
            <a:r>
              <a:rPr lang="en-GB" sz="3600" dirty="0"/>
              <a:t>I</a:t>
            </a:r>
            <a:r>
              <a:rPr lang="en-150" sz="3600" dirty="0"/>
              <a:t>)</a:t>
            </a:r>
            <a:br>
              <a:rPr lang="en-US" sz="3600" dirty="0"/>
            </a:b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adiolytic</a:t>
            </a:r>
            <a:r>
              <a:rPr lang="en-GB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alteration of the organic matter in coal </a:t>
            </a:r>
          </a:p>
          <a:p>
            <a:pPr algn="ctr"/>
            <a:r>
              <a:rPr lang="en-GB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rocks enriched in radioactive minerals</a:t>
            </a:r>
            <a:br>
              <a:rPr lang="en-GB" sz="3600" i="1" dirty="0">
                <a:highlight>
                  <a:srgbClr val="FFFF00"/>
                </a:highlight>
              </a:rPr>
            </a:br>
            <a:endParaRPr lang="en-150" sz="3600" i="1" dirty="0">
              <a:highlight>
                <a:srgbClr val="FFFF00"/>
              </a:highlight>
            </a:endParaRPr>
          </a:p>
          <a:p>
            <a:pPr algn="ctr"/>
            <a:endParaRPr lang="en-150" sz="3600" i="1" dirty="0">
              <a:highlight>
                <a:srgbClr val="FFFF00"/>
              </a:highlight>
            </a:endParaRPr>
          </a:p>
          <a:p>
            <a:pPr algn="ctr"/>
            <a:r>
              <a:rPr lang="cs-CZ" sz="2400" dirty="0"/>
              <a:t>Tatiana </a:t>
            </a:r>
            <a:r>
              <a:rPr lang="cs-CZ" sz="2400" dirty="0" err="1"/>
              <a:t>Larikova</a:t>
            </a:r>
            <a:r>
              <a:rPr lang="cs-CZ" sz="2400" dirty="0"/>
              <a:t>, Ivana Sýkorová</a:t>
            </a:r>
            <a:endParaRPr lang="en-150" sz="2400" dirty="0"/>
          </a:p>
        </p:txBody>
      </p:sp>
      <p:pic>
        <p:nvPicPr>
          <p:cNvPr id="1026" name="Picture 2" descr="ICCP_Logo_tm">
            <a:extLst>
              <a:ext uri="{FF2B5EF4-FFF2-40B4-BE49-F238E27FC236}">
                <a16:creationId xmlns:a16="http://schemas.microsoft.com/office/drawing/2014/main" id="{A2CFCE4B-C5A1-4DF6-925B-9E3555120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154"/>
            <a:ext cx="2247900" cy="303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text, application">
            <a:extLst>
              <a:ext uri="{FF2B5EF4-FFF2-40B4-BE49-F238E27FC236}">
                <a16:creationId xmlns:a16="http://schemas.microsoft.com/office/drawing/2014/main" id="{06F8AE2E-59BD-4D4F-85B7-47BA7EEC1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94579"/>
            <a:ext cx="4267200" cy="86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0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AB1506B-57E8-4884-BE3B-6F38FDC9D2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9" y="947956"/>
            <a:ext cx="9440869" cy="58680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C35505-0259-425E-BAF4-76FC29042734}"/>
              </a:ext>
            </a:extLst>
          </p:cNvPr>
          <p:cNvSpPr/>
          <p:nvPr/>
        </p:nvSpPr>
        <p:spPr>
          <a:xfrm>
            <a:off x="5768970" y="1963024"/>
            <a:ext cx="1182847" cy="135749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21892E-C163-4690-897C-35FFADCCE257}"/>
              </a:ext>
            </a:extLst>
          </p:cNvPr>
          <p:cNvSpPr/>
          <p:nvPr/>
        </p:nvSpPr>
        <p:spPr>
          <a:xfrm>
            <a:off x="5768970" y="4280218"/>
            <a:ext cx="654059" cy="65335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33A60-51C0-43BE-9EDC-15D5B14AB9B4}"/>
              </a:ext>
            </a:extLst>
          </p:cNvPr>
          <p:cNvSpPr txBox="1"/>
          <p:nvPr/>
        </p:nvSpPr>
        <p:spPr>
          <a:xfrm>
            <a:off x="5376069" y="2967335"/>
            <a:ext cx="372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68AFF-BD16-48B0-BF5A-EB0E51D0967A}"/>
              </a:ext>
            </a:extLst>
          </p:cNvPr>
          <p:cNvSpPr txBox="1"/>
          <p:nvPr/>
        </p:nvSpPr>
        <p:spPr>
          <a:xfrm>
            <a:off x="6394983" y="4627239"/>
            <a:ext cx="584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C7E6052-041C-4134-BE94-F7DCD05ABDDA}"/>
              </a:ext>
            </a:extLst>
          </p:cNvPr>
          <p:cNvSpPr/>
          <p:nvPr/>
        </p:nvSpPr>
        <p:spPr>
          <a:xfrm>
            <a:off x="304799" y="-65903"/>
            <a:ext cx="11722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9:</a:t>
            </a:r>
            <a:r>
              <a:rPr lang="cs-CZ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1 278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0.80%;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1.20%</a:t>
            </a:r>
          </a:p>
        </p:txBody>
      </p:sp>
    </p:spTree>
    <p:extLst>
      <p:ext uri="{BB962C8B-B14F-4D97-AF65-F5344CB8AC3E}">
        <p14:creationId xmlns:p14="http://schemas.microsoft.com/office/powerpoint/2010/main" val="3529373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A2126EED-92CC-4646-AA42-4A952AADD5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6" y="973123"/>
            <a:ext cx="9793145" cy="58553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BA287F-E28A-43AE-B11A-74D97C34D29D}"/>
              </a:ext>
            </a:extLst>
          </p:cNvPr>
          <p:cNvSpPr/>
          <p:nvPr/>
        </p:nvSpPr>
        <p:spPr>
          <a:xfrm>
            <a:off x="1375719" y="3328845"/>
            <a:ext cx="934050" cy="142438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8C487-D90D-4EC3-BA58-98D1EBE71327}"/>
              </a:ext>
            </a:extLst>
          </p:cNvPr>
          <p:cNvSpPr txBox="1"/>
          <p:nvPr/>
        </p:nvSpPr>
        <p:spPr>
          <a:xfrm>
            <a:off x="0" y="120558"/>
            <a:ext cx="11252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Uranium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34 515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0.66%;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1.24% ; 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3.65%</a:t>
            </a:r>
          </a:p>
          <a:p>
            <a:endParaRPr lang="cs-CZ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D5782-15E0-4D22-89B6-68840A49F6D7}"/>
              </a:ext>
            </a:extLst>
          </p:cNvPr>
          <p:cNvSpPr txBox="1"/>
          <p:nvPr/>
        </p:nvSpPr>
        <p:spPr>
          <a:xfrm>
            <a:off x="5721868" y="2063390"/>
            <a:ext cx="650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7398CAEE-B2FB-42D7-8D6B-564C9777270C}"/>
              </a:ext>
            </a:extLst>
          </p:cNvPr>
          <p:cNvSpPr/>
          <p:nvPr/>
        </p:nvSpPr>
        <p:spPr>
          <a:xfrm>
            <a:off x="4296733" y="2525055"/>
            <a:ext cx="2850271" cy="273892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63B2975-49DD-4F04-BDD8-CAB47FB6C8D8}"/>
              </a:ext>
            </a:extLst>
          </p:cNvPr>
          <p:cNvSpPr txBox="1"/>
          <p:nvPr/>
        </p:nvSpPr>
        <p:spPr>
          <a:xfrm>
            <a:off x="1672281" y="2857907"/>
            <a:ext cx="63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65079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D67F67-C2D1-4F62-A64D-6E593D6A72F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8" y="872455"/>
            <a:ext cx="10878499" cy="59707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77B6FB-369B-4165-B911-F3DC973E7897}"/>
              </a:ext>
            </a:extLst>
          </p:cNvPr>
          <p:cNvSpPr/>
          <p:nvPr/>
        </p:nvSpPr>
        <p:spPr>
          <a:xfrm>
            <a:off x="5125673" y="3775389"/>
            <a:ext cx="1127834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4DC2E-306B-46E8-9C31-25CCA491B86D}"/>
              </a:ext>
            </a:extLst>
          </p:cNvPr>
          <p:cNvSpPr txBox="1"/>
          <p:nvPr/>
        </p:nvSpPr>
        <p:spPr>
          <a:xfrm>
            <a:off x="248949" y="14828"/>
            <a:ext cx="113023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25 455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0.54%;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0.92%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2.74%</a:t>
            </a:r>
          </a:p>
          <a:p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B57D9-CA43-4452-A6EB-A41D51F95733}"/>
              </a:ext>
            </a:extLst>
          </p:cNvPr>
          <p:cNvSpPr txBox="1"/>
          <p:nvPr/>
        </p:nvSpPr>
        <p:spPr>
          <a:xfrm>
            <a:off x="6364951" y="3458331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93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33E364F3-CA32-4962-A5F3-5BD0087C94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44" y="696286"/>
            <a:ext cx="9364224" cy="612139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1DD2ED-AE74-4EDC-BB7A-4763AA2BC76F}"/>
              </a:ext>
            </a:extLst>
          </p:cNvPr>
          <p:cNvSpPr/>
          <p:nvPr/>
        </p:nvSpPr>
        <p:spPr>
          <a:xfrm>
            <a:off x="3823518" y="3303373"/>
            <a:ext cx="1610141" cy="130029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C6A17-FE31-4C43-987E-D3D4C1B6950B}"/>
              </a:ext>
            </a:extLst>
          </p:cNvPr>
          <p:cNvSpPr/>
          <p:nvPr/>
        </p:nvSpPr>
        <p:spPr>
          <a:xfrm>
            <a:off x="6690637" y="967091"/>
            <a:ext cx="1379571" cy="129885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78787-63B1-423B-8FD3-92A893703174}"/>
              </a:ext>
            </a:extLst>
          </p:cNvPr>
          <p:cNvSpPr txBox="1"/>
          <p:nvPr/>
        </p:nvSpPr>
        <p:spPr>
          <a:xfrm>
            <a:off x="107092" y="-602569"/>
            <a:ext cx="11977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12:</a:t>
            </a:r>
            <a:r>
              <a:rPr lang="cs-CZ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1 176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0.74%;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1.10%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DDA21-5D66-473E-801F-F11875856A5C}"/>
              </a:ext>
            </a:extLst>
          </p:cNvPr>
          <p:cNvSpPr txBox="1"/>
          <p:nvPr/>
        </p:nvSpPr>
        <p:spPr>
          <a:xfrm>
            <a:off x="7783732" y="2380735"/>
            <a:ext cx="676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F5CADE-FAC6-4E59-9DF6-84EDBD322FDC}"/>
              </a:ext>
            </a:extLst>
          </p:cNvPr>
          <p:cNvSpPr txBox="1"/>
          <p:nvPr/>
        </p:nvSpPr>
        <p:spPr>
          <a:xfrm>
            <a:off x="3270421" y="3303373"/>
            <a:ext cx="5001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9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E8B854-B167-47FC-8E8E-AF508516B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29" y="1001842"/>
            <a:ext cx="9110882" cy="58226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B483BF-3D35-444B-94F9-540BA1446D99}"/>
              </a:ext>
            </a:extLst>
          </p:cNvPr>
          <p:cNvSpPr/>
          <p:nvPr/>
        </p:nvSpPr>
        <p:spPr>
          <a:xfrm>
            <a:off x="4361610" y="2424418"/>
            <a:ext cx="2319242" cy="15701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7A701-7B8F-4271-A849-441750914DC2}"/>
              </a:ext>
            </a:extLst>
          </p:cNvPr>
          <p:cNvSpPr txBox="1"/>
          <p:nvPr/>
        </p:nvSpPr>
        <p:spPr>
          <a:xfrm>
            <a:off x="310393" y="173624"/>
            <a:ext cx="120601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1 176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0.74%; 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2.89%</a:t>
            </a:r>
          </a:p>
        </p:txBody>
      </p:sp>
    </p:spTree>
    <p:extLst>
      <p:ext uri="{BB962C8B-B14F-4D97-AF65-F5344CB8AC3E}">
        <p14:creationId xmlns:p14="http://schemas.microsoft.com/office/powerpoint/2010/main" val="4139958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F9E8A-EFCD-4091-8320-8A77DE1BE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9826" y="1647568"/>
            <a:ext cx="6056174" cy="4687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40453-6891-441A-8AD1-B039B77CF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166322" y="1647568"/>
            <a:ext cx="5994242" cy="46873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A8F63F-5600-4A30-87F7-27641A898952}"/>
              </a:ext>
            </a:extLst>
          </p:cNvPr>
          <p:cNvSpPr/>
          <p:nvPr/>
        </p:nvSpPr>
        <p:spPr>
          <a:xfrm>
            <a:off x="1361932" y="4425564"/>
            <a:ext cx="1182847" cy="97670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476708-BB38-44A8-BBA6-6E6690F4A1AE}"/>
              </a:ext>
            </a:extLst>
          </p:cNvPr>
          <p:cNvSpPr/>
          <p:nvPr/>
        </p:nvSpPr>
        <p:spPr>
          <a:xfrm>
            <a:off x="7418107" y="4414616"/>
            <a:ext cx="1182847" cy="97670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CD7F6-7897-4F5C-B3BB-F96CA4657A26}"/>
              </a:ext>
            </a:extLst>
          </p:cNvPr>
          <p:cNvSpPr txBox="1"/>
          <p:nvPr/>
        </p:nvSpPr>
        <p:spPr>
          <a:xfrm>
            <a:off x="1098958" y="4007977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A27C3-D857-4962-89E4-D8F0BFD26481}"/>
              </a:ext>
            </a:extLst>
          </p:cNvPr>
          <p:cNvSpPr txBox="1"/>
          <p:nvPr/>
        </p:nvSpPr>
        <p:spPr>
          <a:xfrm>
            <a:off x="7015995" y="4041094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C701D28-8D7E-4BAA-97AF-62E7CE2E1EB2}"/>
              </a:ext>
            </a:extLst>
          </p:cNvPr>
          <p:cNvSpPr txBox="1"/>
          <p:nvPr/>
        </p:nvSpPr>
        <p:spPr>
          <a:xfrm>
            <a:off x="197708" y="242327"/>
            <a:ext cx="1179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14: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1 176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0.74%;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0.89%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2754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13072_Resinit_Cenoman_15_15">
            <a:extLst>
              <a:ext uri="{FF2B5EF4-FFF2-40B4-BE49-F238E27FC236}">
                <a16:creationId xmlns:a16="http://schemas.microsoft.com/office/drawing/2014/main" id="{C313875C-1899-977C-DE35-A747FB2D1B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35" y="897622"/>
            <a:ext cx="9467191" cy="595198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5A9621-D10E-419A-8AED-7CE2F0EFAE72}"/>
              </a:ext>
            </a:extLst>
          </p:cNvPr>
          <p:cNvSpPr/>
          <p:nvPr/>
        </p:nvSpPr>
        <p:spPr>
          <a:xfrm>
            <a:off x="9295001" y="228884"/>
            <a:ext cx="2676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200" dirty="0">
              <a:highlight>
                <a:srgbClr val="FFFF00"/>
              </a:highligh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9CB127-50B0-435C-AF89-718870B73F87}"/>
              </a:ext>
            </a:extLst>
          </p:cNvPr>
          <p:cNvSpPr/>
          <p:nvPr/>
        </p:nvSpPr>
        <p:spPr>
          <a:xfrm>
            <a:off x="1598199" y="2853648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83F613-E46D-43F5-A714-B51CF834EE85}"/>
              </a:ext>
            </a:extLst>
          </p:cNvPr>
          <p:cNvSpPr/>
          <p:nvPr/>
        </p:nvSpPr>
        <p:spPr>
          <a:xfrm>
            <a:off x="5026781" y="3858629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28CE86-B889-4CF3-924C-67EEF1112EC7}"/>
              </a:ext>
            </a:extLst>
          </p:cNvPr>
          <p:cNvSpPr txBox="1"/>
          <p:nvPr/>
        </p:nvSpPr>
        <p:spPr>
          <a:xfrm>
            <a:off x="1278792" y="2913748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03634-BF98-49D8-9D1C-745CFA177454}"/>
              </a:ext>
            </a:extLst>
          </p:cNvPr>
          <p:cNvSpPr txBox="1"/>
          <p:nvPr/>
        </p:nvSpPr>
        <p:spPr>
          <a:xfrm>
            <a:off x="5494638" y="4539050"/>
            <a:ext cx="527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7015AA38-72FE-471A-8C7A-7B677811F9E0}"/>
              </a:ext>
            </a:extLst>
          </p:cNvPr>
          <p:cNvSpPr txBox="1"/>
          <p:nvPr/>
        </p:nvSpPr>
        <p:spPr>
          <a:xfrm>
            <a:off x="268448" y="327171"/>
            <a:ext cx="77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7DC4B06-0C11-4592-9A16-05711DF4A49E}"/>
              </a:ext>
            </a:extLst>
          </p:cNvPr>
          <p:cNvSpPr/>
          <p:nvPr/>
        </p:nvSpPr>
        <p:spPr>
          <a:xfrm>
            <a:off x="98853" y="-181232"/>
            <a:ext cx="11722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15:</a:t>
            </a:r>
            <a:r>
              <a:rPr lang="cs-CZ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14 725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0.10%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0.33 %</a:t>
            </a:r>
          </a:p>
        </p:txBody>
      </p:sp>
    </p:spTree>
    <p:extLst>
      <p:ext uri="{BB962C8B-B14F-4D97-AF65-F5344CB8AC3E}">
        <p14:creationId xmlns:p14="http://schemas.microsoft.com/office/powerpoint/2010/main" val="3260689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C55164-66E1-4A3A-A52E-FC985FDB2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59" y="494270"/>
            <a:ext cx="11409406" cy="856735"/>
          </a:xfrm>
        </p:spPr>
        <p:txBody>
          <a:bodyPr>
            <a:normAutofit fontScale="90000"/>
          </a:bodyPr>
          <a:lstStyle/>
          <a:p>
            <a:r>
              <a:rPr lang="cs-CZ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 </a:t>
            </a:r>
            <a: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9.5 </a:t>
            </a:r>
            <a:r>
              <a:rPr lang="cs-CZ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1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0.53%; </a:t>
            </a:r>
            <a:b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0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D6279A0-E9D2-4CFB-BB81-69716B5C2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9" y="1408670"/>
            <a:ext cx="5445209" cy="504155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2AA6E8C-0237-4AC7-A4BF-B60A87171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44" y="1408670"/>
            <a:ext cx="5445207" cy="5041557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422BAFC-38A4-497F-8087-894196A310EE}"/>
              </a:ext>
            </a:extLst>
          </p:cNvPr>
          <p:cNvSpPr/>
          <p:nvPr/>
        </p:nvSpPr>
        <p:spPr>
          <a:xfrm>
            <a:off x="4311097" y="2407507"/>
            <a:ext cx="1099560" cy="89586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C7D87E5C-9ED2-48F5-86B5-2E18337A27BE}"/>
              </a:ext>
            </a:extLst>
          </p:cNvPr>
          <p:cNvSpPr/>
          <p:nvPr/>
        </p:nvSpPr>
        <p:spPr>
          <a:xfrm>
            <a:off x="1506617" y="3610511"/>
            <a:ext cx="1137730" cy="90256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A7C7CCF2-8D15-4969-91D7-4A8413E4D20F}"/>
              </a:ext>
            </a:extLst>
          </p:cNvPr>
          <p:cNvSpPr/>
          <p:nvPr/>
        </p:nvSpPr>
        <p:spPr>
          <a:xfrm>
            <a:off x="7156715" y="3610512"/>
            <a:ext cx="1081123" cy="90256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AC1943D2-3162-45FE-AD2F-48FE799F6BE5}"/>
              </a:ext>
            </a:extLst>
          </p:cNvPr>
          <p:cNvSpPr/>
          <p:nvPr/>
        </p:nvSpPr>
        <p:spPr>
          <a:xfrm>
            <a:off x="9756811" y="2559665"/>
            <a:ext cx="1182847" cy="97670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072E0FF-CC34-4B85-B530-61E52A8B22B8}"/>
              </a:ext>
            </a:extLst>
          </p:cNvPr>
          <p:cNvSpPr txBox="1"/>
          <p:nvPr/>
        </p:nvSpPr>
        <p:spPr>
          <a:xfrm>
            <a:off x="4580239" y="1861751"/>
            <a:ext cx="41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92ADA92-A6CD-4D6B-A856-D8CB12209823}"/>
              </a:ext>
            </a:extLst>
          </p:cNvPr>
          <p:cNvSpPr txBox="1"/>
          <p:nvPr/>
        </p:nvSpPr>
        <p:spPr>
          <a:xfrm>
            <a:off x="10099588" y="2059458"/>
            <a:ext cx="56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CA3EAC-1570-4219-B0C9-B412F3F3488D}"/>
              </a:ext>
            </a:extLst>
          </p:cNvPr>
          <p:cNvSpPr txBox="1"/>
          <p:nvPr/>
        </p:nvSpPr>
        <p:spPr>
          <a:xfrm>
            <a:off x="1837038" y="3113903"/>
            <a:ext cx="41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F96280D-8D01-4022-9126-03DB9DEA2A10}"/>
              </a:ext>
            </a:extLst>
          </p:cNvPr>
          <p:cNvSpPr txBox="1"/>
          <p:nvPr/>
        </p:nvSpPr>
        <p:spPr>
          <a:xfrm>
            <a:off x="7472825" y="3171568"/>
            <a:ext cx="39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34366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177627B-4141-40A3-BACC-A389BE17711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" y="1317072"/>
            <a:ext cx="6124501" cy="44777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E5E901-AB1F-446F-8995-2950698FA0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25" y="1317072"/>
            <a:ext cx="5761900" cy="44777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E8EA03-2CD7-49A1-A6DE-BDE7C42B7AAD}"/>
              </a:ext>
            </a:extLst>
          </p:cNvPr>
          <p:cNvSpPr/>
          <p:nvPr/>
        </p:nvSpPr>
        <p:spPr>
          <a:xfrm>
            <a:off x="4369131" y="3429000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6B41EA-AE08-43F4-991C-0EDDAFA4A982}"/>
              </a:ext>
            </a:extLst>
          </p:cNvPr>
          <p:cNvSpPr/>
          <p:nvPr/>
        </p:nvSpPr>
        <p:spPr>
          <a:xfrm>
            <a:off x="3874026" y="1720870"/>
            <a:ext cx="498565" cy="5151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4A3278-16F1-469B-8A4E-E594D438928D}"/>
              </a:ext>
            </a:extLst>
          </p:cNvPr>
          <p:cNvSpPr/>
          <p:nvPr/>
        </p:nvSpPr>
        <p:spPr>
          <a:xfrm>
            <a:off x="4948000" y="2666779"/>
            <a:ext cx="498565" cy="5151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B407F0-BF31-4147-AC9D-331888A46732}"/>
              </a:ext>
            </a:extLst>
          </p:cNvPr>
          <p:cNvSpPr/>
          <p:nvPr/>
        </p:nvSpPr>
        <p:spPr>
          <a:xfrm>
            <a:off x="10244349" y="3504488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7FCF09-8A55-4FA6-8DA4-DB6A2C05AE67}"/>
              </a:ext>
            </a:extLst>
          </p:cNvPr>
          <p:cNvSpPr/>
          <p:nvPr/>
        </p:nvSpPr>
        <p:spPr>
          <a:xfrm>
            <a:off x="9995066" y="1599568"/>
            <a:ext cx="498565" cy="5151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9F98FCD-8928-497B-B053-04EE59518A03}"/>
              </a:ext>
            </a:extLst>
          </p:cNvPr>
          <p:cNvSpPr/>
          <p:nvPr/>
        </p:nvSpPr>
        <p:spPr>
          <a:xfrm>
            <a:off x="10832876" y="2706441"/>
            <a:ext cx="498565" cy="5151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C95830-DCEE-4A9D-9FF2-D6EE1BD89A0C}"/>
              </a:ext>
            </a:extLst>
          </p:cNvPr>
          <p:cNvSpPr txBox="1"/>
          <p:nvPr/>
        </p:nvSpPr>
        <p:spPr>
          <a:xfrm>
            <a:off x="171910" y="133265"/>
            <a:ext cx="11848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29 899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0.65%;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1.18%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3.10%</a:t>
            </a:r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2FA19-FB3D-40C1-9D4A-69AC2DDB7693}"/>
              </a:ext>
            </a:extLst>
          </p:cNvPr>
          <p:cNvSpPr txBox="1"/>
          <p:nvPr/>
        </p:nvSpPr>
        <p:spPr>
          <a:xfrm>
            <a:off x="4449132" y="1653074"/>
            <a:ext cx="498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414259-8676-4EC6-9B6D-5919529698C7}"/>
              </a:ext>
            </a:extLst>
          </p:cNvPr>
          <p:cNvSpPr txBox="1"/>
          <p:nvPr/>
        </p:nvSpPr>
        <p:spPr>
          <a:xfrm>
            <a:off x="5551978" y="2626273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14C14-B5F0-4A1D-9947-FE524166EE82}"/>
              </a:ext>
            </a:extLst>
          </p:cNvPr>
          <p:cNvSpPr txBox="1"/>
          <p:nvPr/>
        </p:nvSpPr>
        <p:spPr>
          <a:xfrm>
            <a:off x="5551977" y="3555971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1F499-D8D3-4A33-804E-0176E29D0352}"/>
              </a:ext>
            </a:extLst>
          </p:cNvPr>
          <p:cNvSpPr txBox="1"/>
          <p:nvPr/>
        </p:nvSpPr>
        <p:spPr>
          <a:xfrm>
            <a:off x="10486709" y="1808418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7B636-B241-427A-AFC7-088A343FBF99}"/>
              </a:ext>
            </a:extLst>
          </p:cNvPr>
          <p:cNvSpPr txBox="1"/>
          <p:nvPr/>
        </p:nvSpPr>
        <p:spPr>
          <a:xfrm>
            <a:off x="11420274" y="2781617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71BB62-D6B3-465F-8E18-A4BD7E657091}"/>
              </a:ext>
            </a:extLst>
          </p:cNvPr>
          <p:cNvSpPr txBox="1"/>
          <p:nvPr/>
        </p:nvSpPr>
        <p:spPr>
          <a:xfrm>
            <a:off x="11420273" y="3711315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29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Halo_19055_Vrchlabi_C_26.jpg">
            <a:extLst>
              <a:ext uri="{FF2B5EF4-FFF2-40B4-BE49-F238E27FC236}">
                <a16:creationId xmlns:a16="http://schemas.microsoft.com/office/drawing/2014/main" id="{9357EE54-194C-43F4-846B-82D87FED8FD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358" y="1092337"/>
            <a:ext cx="9865778" cy="571524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AD1ACD-D435-4482-A6AA-E23B53BF1E96}"/>
              </a:ext>
            </a:extLst>
          </p:cNvPr>
          <p:cNvSpPr/>
          <p:nvPr/>
        </p:nvSpPr>
        <p:spPr>
          <a:xfrm>
            <a:off x="4080924" y="3459168"/>
            <a:ext cx="2440023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03E15-35A7-4BD2-A832-2BECB9558854}"/>
              </a:ext>
            </a:extLst>
          </p:cNvPr>
          <p:cNvSpPr txBox="1"/>
          <p:nvPr/>
        </p:nvSpPr>
        <p:spPr>
          <a:xfrm>
            <a:off x="166721" y="45897"/>
            <a:ext cx="120252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 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29 364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0.65%;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1.19%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3.05%</a:t>
            </a:r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E12D5-9927-42BC-B298-2093371DCE58}"/>
              </a:ext>
            </a:extLst>
          </p:cNvPr>
          <p:cNvSpPr txBox="1"/>
          <p:nvPr/>
        </p:nvSpPr>
        <p:spPr>
          <a:xfrm>
            <a:off x="3649363" y="3601646"/>
            <a:ext cx="628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3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C5608DA-7194-40BB-9532-B92D76E85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96" y="1062681"/>
            <a:ext cx="5891688" cy="51898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69E83A-2A74-4E2B-98D7-000CAF988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6" y="1062681"/>
            <a:ext cx="5891688" cy="51898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1D6514-AA35-4EF2-A8E5-4E89A9F46EA7}"/>
              </a:ext>
            </a:extLst>
          </p:cNvPr>
          <p:cNvSpPr/>
          <p:nvPr/>
        </p:nvSpPr>
        <p:spPr>
          <a:xfrm>
            <a:off x="2754461" y="4824049"/>
            <a:ext cx="273949" cy="29226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196F21-5E21-4984-8D54-B222EB8C05CA}"/>
              </a:ext>
            </a:extLst>
          </p:cNvPr>
          <p:cNvSpPr/>
          <p:nvPr/>
        </p:nvSpPr>
        <p:spPr>
          <a:xfrm>
            <a:off x="2344814" y="2853654"/>
            <a:ext cx="273949" cy="29226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DC10CA-3568-48AE-8D11-B06CAD8F9E1C}"/>
              </a:ext>
            </a:extLst>
          </p:cNvPr>
          <p:cNvSpPr/>
          <p:nvPr/>
        </p:nvSpPr>
        <p:spPr>
          <a:xfrm>
            <a:off x="8724050" y="4915011"/>
            <a:ext cx="273949" cy="29226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24AB7C-226F-4AEE-A43F-293B0119B5BD}"/>
              </a:ext>
            </a:extLst>
          </p:cNvPr>
          <p:cNvSpPr/>
          <p:nvPr/>
        </p:nvSpPr>
        <p:spPr>
          <a:xfrm>
            <a:off x="8236502" y="2853654"/>
            <a:ext cx="273949" cy="29226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4643F-9C92-4B9C-80A4-D0E59B4F55A7}"/>
              </a:ext>
            </a:extLst>
          </p:cNvPr>
          <p:cNvSpPr txBox="1"/>
          <p:nvPr/>
        </p:nvSpPr>
        <p:spPr>
          <a:xfrm>
            <a:off x="98854" y="353607"/>
            <a:ext cx="11837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dirty="0" err="1">
                <a:solidFill>
                  <a:srgbClr val="C00000"/>
                </a:solidFill>
                <a:ea typeface="Calibri" panose="020F0502020204030204" pitchFamily="34" charset="0"/>
              </a:rPr>
              <a:t>Photo</a:t>
            </a:r>
            <a:r>
              <a:rPr lang="cs-CZ" sz="3200" dirty="0">
                <a:solidFill>
                  <a:srgbClr val="C00000"/>
                </a:solidFill>
                <a:ea typeface="Calibri" panose="020F0502020204030204" pitchFamily="34" charset="0"/>
              </a:rPr>
              <a:t> 1:</a:t>
            </a:r>
            <a:r>
              <a:rPr lang="cs-CZ" sz="1600" b="1" dirty="0">
                <a:solidFill>
                  <a:srgbClr val="C00000"/>
                </a:solidFill>
                <a:ea typeface="Calibri" panose="020F0502020204030204" pitchFamily="34" charset="0"/>
              </a:rPr>
              <a:t>  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Uranium content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 29 364 </a:t>
            </a:r>
            <a:r>
              <a:rPr lang="cs-CZ" b="1" dirty="0" err="1">
                <a:solidFill>
                  <a:srgbClr val="C00000"/>
                </a:solidFill>
                <a:ea typeface="Calibri" panose="020F0502020204030204" pitchFamily="34" charset="0"/>
              </a:rPr>
              <a:t>ppm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;  Bitumen r</a:t>
            </a:r>
            <a:r>
              <a:rPr lang="en-GB" b="1" dirty="0" err="1">
                <a:solidFill>
                  <a:srgbClr val="C00000"/>
                </a:solidFill>
                <a:ea typeface="Calibri" panose="020F0502020204030204" pitchFamily="34" charset="0"/>
              </a:rPr>
              <a:t>eflectance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 R</a:t>
            </a:r>
            <a:r>
              <a:rPr lang="cs-CZ" sz="900" b="1" dirty="0">
                <a:solidFill>
                  <a:srgbClr val="C00000"/>
                </a:solidFill>
                <a:ea typeface="Calibri" panose="020F0502020204030204" pitchFamily="34" charset="0"/>
              </a:rPr>
              <a:t>b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 = 0.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66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%;   Reflectance of altered 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bitumen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GB" sz="900" b="1" dirty="0">
                <a:solidFill>
                  <a:srgbClr val="C00000"/>
                </a:solidFill>
                <a:ea typeface="Calibri" panose="020F0502020204030204" pitchFamily="34" charset="0"/>
              </a:rPr>
              <a:t>Ra</a:t>
            </a:r>
            <a:r>
              <a:rPr lang="cs-CZ" sz="900" b="1" dirty="0">
                <a:solidFill>
                  <a:srgbClr val="C00000"/>
                </a:solidFill>
                <a:ea typeface="Calibri" panose="020F0502020204030204" pitchFamily="34" charset="0"/>
              </a:rPr>
              <a:t>b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 = 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3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.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2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4%;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40C4E-6141-4A68-BDB6-7DBD076C7390}"/>
              </a:ext>
            </a:extLst>
          </p:cNvPr>
          <p:cNvSpPr txBox="1"/>
          <p:nvPr/>
        </p:nvSpPr>
        <p:spPr>
          <a:xfrm>
            <a:off x="2618763" y="2853654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9646D-327B-4DC3-89B7-44F7E5091AE8}"/>
              </a:ext>
            </a:extLst>
          </p:cNvPr>
          <p:cNvSpPr txBox="1"/>
          <p:nvPr/>
        </p:nvSpPr>
        <p:spPr>
          <a:xfrm>
            <a:off x="2471350" y="4464908"/>
            <a:ext cx="574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F154B-F302-4BB9-B86F-F46C72864F3E}"/>
              </a:ext>
            </a:extLst>
          </p:cNvPr>
          <p:cNvSpPr txBox="1"/>
          <p:nvPr/>
        </p:nvSpPr>
        <p:spPr>
          <a:xfrm>
            <a:off x="8510451" y="2853654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D3791-3038-4442-8468-5D1E38E919BB}"/>
              </a:ext>
            </a:extLst>
          </p:cNvPr>
          <p:cNvSpPr txBox="1"/>
          <p:nvPr/>
        </p:nvSpPr>
        <p:spPr>
          <a:xfrm flipH="1">
            <a:off x="8443783" y="4634312"/>
            <a:ext cx="493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1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27004FD-0056-4AF1-8136-7D1DA801A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92" y="1457558"/>
            <a:ext cx="8121954" cy="53345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6DD43D-C54A-408E-BBBB-AAD71EA1136A}"/>
              </a:ext>
            </a:extLst>
          </p:cNvPr>
          <p:cNvSpPr/>
          <p:nvPr/>
        </p:nvSpPr>
        <p:spPr>
          <a:xfrm>
            <a:off x="3286896" y="3012798"/>
            <a:ext cx="3056239" cy="252302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D64AA-E9F7-4E22-A090-B4CD314F50E1}"/>
              </a:ext>
            </a:extLst>
          </p:cNvPr>
          <p:cNvSpPr txBox="1"/>
          <p:nvPr/>
        </p:nvSpPr>
        <p:spPr>
          <a:xfrm>
            <a:off x="2842054" y="2430162"/>
            <a:ext cx="659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2ECDE83-32CE-43FC-9193-08C6391D03FF}"/>
              </a:ext>
            </a:extLst>
          </p:cNvPr>
          <p:cNvSpPr/>
          <p:nvPr/>
        </p:nvSpPr>
        <p:spPr>
          <a:xfrm>
            <a:off x="74141" y="65903"/>
            <a:ext cx="12117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19:</a:t>
            </a:r>
            <a:r>
              <a:rPr lang="cs-CZ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1 176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0.74%;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1.15%</a:t>
            </a:r>
          </a:p>
        </p:txBody>
      </p:sp>
    </p:spTree>
    <p:extLst>
      <p:ext uri="{BB962C8B-B14F-4D97-AF65-F5344CB8AC3E}">
        <p14:creationId xmlns:p14="http://schemas.microsoft.com/office/powerpoint/2010/main" val="2304402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AAC40F8-AC59-42C2-BD6F-12447F722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7" y="999709"/>
            <a:ext cx="9558111" cy="581634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876551-A3B1-4941-8911-FF28905C25B6}"/>
              </a:ext>
            </a:extLst>
          </p:cNvPr>
          <p:cNvSpPr/>
          <p:nvPr/>
        </p:nvSpPr>
        <p:spPr>
          <a:xfrm>
            <a:off x="4260661" y="4184622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7D5940-2143-4A03-8883-99CE8869F781}"/>
              </a:ext>
            </a:extLst>
          </p:cNvPr>
          <p:cNvSpPr/>
          <p:nvPr/>
        </p:nvSpPr>
        <p:spPr>
          <a:xfrm>
            <a:off x="5443508" y="1868067"/>
            <a:ext cx="671360" cy="6540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4E2C3-BB3B-4ED2-BDE8-4E6090845819}"/>
              </a:ext>
            </a:extLst>
          </p:cNvPr>
          <p:cNvSpPr txBox="1"/>
          <p:nvPr/>
        </p:nvSpPr>
        <p:spPr>
          <a:xfrm>
            <a:off x="119916" y="118324"/>
            <a:ext cx="11656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34 515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0.66%;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1.23%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3.57%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B04EA-E0CC-4EA3-9ABE-E9F98F2414D9}"/>
              </a:ext>
            </a:extLst>
          </p:cNvPr>
          <p:cNvSpPr txBox="1"/>
          <p:nvPr/>
        </p:nvSpPr>
        <p:spPr>
          <a:xfrm>
            <a:off x="6096000" y="2060473"/>
            <a:ext cx="770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71361-12B7-4BEC-A07A-C4F4817DC3E7}"/>
              </a:ext>
            </a:extLst>
          </p:cNvPr>
          <p:cNvSpPr txBox="1"/>
          <p:nvPr/>
        </p:nvSpPr>
        <p:spPr>
          <a:xfrm>
            <a:off x="4670853" y="3739978"/>
            <a:ext cx="362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97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C2647-C477-4CE7-97BD-83AEAEE3B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5" y="1080525"/>
            <a:ext cx="8947674" cy="57187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9FD02B-7901-444C-A085-7E6179682875}"/>
              </a:ext>
            </a:extLst>
          </p:cNvPr>
          <p:cNvSpPr/>
          <p:nvPr/>
        </p:nvSpPr>
        <p:spPr>
          <a:xfrm>
            <a:off x="3678519" y="3171252"/>
            <a:ext cx="2150013" cy="147732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25F7F8-664B-4BAA-AF03-1FF28EE4352C}"/>
              </a:ext>
            </a:extLst>
          </p:cNvPr>
          <p:cNvSpPr/>
          <p:nvPr/>
        </p:nvSpPr>
        <p:spPr>
          <a:xfrm>
            <a:off x="981512" y="3624043"/>
            <a:ext cx="423059" cy="40789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2C7B2D-9DD8-4342-A01C-D72CD96A23AF}"/>
              </a:ext>
            </a:extLst>
          </p:cNvPr>
          <p:cNvSpPr/>
          <p:nvPr/>
        </p:nvSpPr>
        <p:spPr>
          <a:xfrm>
            <a:off x="2397491" y="2120429"/>
            <a:ext cx="893020" cy="93365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DF7780-2074-4037-827F-87E735F9C2FD}"/>
              </a:ext>
            </a:extLst>
          </p:cNvPr>
          <p:cNvSpPr/>
          <p:nvPr/>
        </p:nvSpPr>
        <p:spPr>
          <a:xfrm>
            <a:off x="4439653" y="1338333"/>
            <a:ext cx="956346" cy="86550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D069DD-2873-4D9B-ADFE-2B213B91C373}"/>
              </a:ext>
            </a:extLst>
          </p:cNvPr>
          <p:cNvSpPr/>
          <p:nvPr/>
        </p:nvSpPr>
        <p:spPr>
          <a:xfrm>
            <a:off x="7885946" y="4493601"/>
            <a:ext cx="423059" cy="40789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9E2848-B6E3-4320-9B47-B6BA9F0EBD0B}"/>
              </a:ext>
            </a:extLst>
          </p:cNvPr>
          <p:cNvSpPr/>
          <p:nvPr/>
        </p:nvSpPr>
        <p:spPr>
          <a:xfrm>
            <a:off x="6005385" y="3642677"/>
            <a:ext cx="423059" cy="40789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66580-193A-4F82-B3F4-8266081256A0}"/>
              </a:ext>
            </a:extLst>
          </p:cNvPr>
          <p:cNvSpPr txBox="1"/>
          <p:nvPr/>
        </p:nvSpPr>
        <p:spPr>
          <a:xfrm>
            <a:off x="263611" y="-364982"/>
            <a:ext cx="1179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21:</a:t>
            </a:r>
            <a:r>
              <a:rPr lang="cs-CZ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34 515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0.66%;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1.23%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3.57%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3FAB6-DEB3-46B3-B27C-75504E579A6B}"/>
              </a:ext>
            </a:extLst>
          </p:cNvPr>
          <p:cNvSpPr txBox="1"/>
          <p:nvPr/>
        </p:nvSpPr>
        <p:spPr>
          <a:xfrm>
            <a:off x="4077730" y="1390880"/>
            <a:ext cx="361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D62CED-9CC6-419D-B7CF-B51600916D86}"/>
              </a:ext>
            </a:extLst>
          </p:cNvPr>
          <p:cNvSpPr txBox="1"/>
          <p:nvPr/>
        </p:nvSpPr>
        <p:spPr>
          <a:xfrm>
            <a:off x="2940907" y="1655805"/>
            <a:ext cx="461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7B2735-6F19-4A8B-B0B1-8C85EC7E21CD}"/>
              </a:ext>
            </a:extLst>
          </p:cNvPr>
          <p:cNvSpPr txBox="1"/>
          <p:nvPr/>
        </p:nvSpPr>
        <p:spPr>
          <a:xfrm>
            <a:off x="7562335" y="4697756"/>
            <a:ext cx="527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EF7CC5-84AE-4873-9734-6584AE5BE90D}"/>
              </a:ext>
            </a:extLst>
          </p:cNvPr>
          <p:cNvSpPr txBox="1"/>
          <p:nvPr/>
        </p:nvSpPr>
        <p:spPr>
          <a:xfrm>
            <a:off x="3756246" y="2763360"/>
            <a:ext cx="502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B030AF-FD8E-423E-A79C-4C968FEA72FF}"/>
              </a:ext>
            </a:extLst>
          </p:cNvPr>
          <p:cNvSpPr txBox="1"/>
          <p:nvPr/>
        </p:nvSpPr>
        <p:spPr>
          <a:xfrm>
            <a:off x="1193041" y="4031936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0F88D-0ECC-4BE8-81A5-701A33BE08DB}"/>
              </a:ext>
            </a:extLst>
          </p:cNvPr>
          <p:cNvSpPr txBox="1"/>
          <p:nvPr/>
        </p:nvSpPr>
        <p:spPr>
          <a:xfrm>
            <a:off x="6393767" y="3393210"/>
            <a:ext cx="423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03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252B7E-17C0-4A55-830E-062D1C00D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55" y="1265182"/>
            <a:ext cx="6029000" cy="5250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FDC6B5-468D-48BA-B547-998309601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" y="1265182"/>
            <a:ext cx="6029000" cy="52509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861C29-442C-4FA2-9025-B7500BDA57C6}"/>
              </a:ext>
            </a:extLst>
          </p:cNvPr>
          <p:cNvSpPr/>
          <p:nvPr/>
        </p:nvSpPr>
        <p:spPr>
          <a:xfrm>
            <a:off x="5041029" y="2637301"/>
            <a:ext cx="814453" cy="89762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247980-B76E-4382-9854-396A495B355D}"/>
              </a:ext>
            </a:extLst>
          </p:cNvPr>
          <p:cNvSpPr/>
          <p:nvPr/>
        </p:nvSpPr>
        <p:spPr>
          <a:xfrm>
            <a:off x="2496838" y="3684002"/>
            <a:ext cx="998290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7C3723-2CC0-423F-B881-2A09C26367DC}"/>
              </a:ext>
            </a:extLst>
          </p:cNvPr>
          <p:cNvSpPr/>
          <p:nvPr/>
        </p:nvSpPr>
        <p:spPr>
          <a:xfrm>
            <a:off x="11146494" y="2701180"/>
            <a:ext cx="814453" cy="89762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A4CE8C-B5D4-45E4-8A65-B797D35DA3B4}"/>
              </a:ext>
            </a:extLst>
          </p:cNvPr>
          <p:cNvSpPr/>
          <p:nvPr/>
        </p:nvSpPr>
        <p:spPr>
          <a:xfrm>
            <a:off x="8525838" y="3687500"/>
            <a:ext cx="998290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90A90-0071-4EFB-8D35-DFE587082345}"/>
              </a:ext>
            </a:extLst>
          </p:cNvPr>
          <p:cNvSpPr txBox="1"/>
          <p:nvPr/>
        </p:nvSpPr>
        <p:spPr>
          <a:xfrm>
            <a:off x="238897" y="-216148"/>
            <a:ext cx="11722050" cy="22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22:</a:t>
            </a:r>
            <a:r>
              <a:rPr lang="cs-CZ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28 527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1.21%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3.05%</a:t>
            </a:r>
          </a:p>
          <a:p>
            <a:r>
              <a:rPr lang="cs-CZ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A62A62-CD78-4B85-A681-1F9A1ECDE1DE}"/>
              </a:ext>
            </a:extLst>
          </p:cNvPr>
          <p:cNvSpPr txBox="1"/>
          <p:nvPr/>
        </p:nvSpPr>
        <p:spPr>
          <a:xfrm>
            <a:off x="2110665" y="3429000"/>
            <a:ext cx="537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2E621-CE33-4C98-9234-317ACC8ABD5C}"/>
              </a:ext>
            </a:extLst>
          </p:cNvPr>
          <p:cNvSpPr txBox="1"/>
          <p:nvPr/>
        </p:nvSpPr>
        <p:spPr>
          <a:xfrm>
            <a:off x="4715033" y="3222337"/>
            <a:ext cx="758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4F1E96-E5EC-4B63-940A-69F338251D36}"/>
              </a:ext>
            </a:extLst>
          </p:cNvPr>
          <p:cNvSpPr txBox="1"/>
          <p:nvPr/>
        </p:nvSpPr>
        <p:spPr>
          <a:xfrm>
            <a:off x="8231502" y="3359048"/>
            <a:ext cx="517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0E33F-5724-423C-9B37-B645690B34A3}"/>
              </a:ext>
            </a:extLst>
          </p:cNvPr>
          <p:cNvSpPr txBox="1"/>
          <p:nvPr/>
        </p:nvSpPr>
        <p:spPr>
          <a:xfrm>
            <a:off x="10744033" y="2987591"/>
            <a:ext cx="804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93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7F4C0B-319E-4D85-95C8-A01597505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14" y="1039212"/>
            <a:ext cx="8940062" cy="57384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A4D227-BE27-4A63-9CCD-1B3581B8229D}"/>
              </a:ext>
            </a:extLst>
          </p:cNvPr>
          <p:cNvSpPr/>
          <p:nvPr/>
        </p:nvSpPr>
        <p:spPr>
          <a:xfrm>
            <a:off x="3163027" y="3348286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783C9-9D58-4720-9FB5-3E7A0D985F8D}"/>
              </a:ext>
            </a:extLst>
          </p:cNvPr>
          <p:cNvSpPr txBox="1"/>
          <p:nvPr/>
        </p:nvSpPr>
        <p:spPr>
          <a:xfrm>
            <a:off x="134224" y="146660"/>
            <a:ext cx="116962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23: 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28 527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Rwb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1.21% ; 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Rsb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3.05%</a:t>
            </a:r>
            <a:endParaRPr lang="cs-CZ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3BD2A-3651-47C7-A588-A707589AFB17}"/>
              </a:ext>
            </a:extLst>
          </p:cNvPr>
          <p:cNvSpPr txBox="1"/>
          <p:nvPr/>
        </p:nvSpPr>
        <p:spPr>
          <a:xfrm>
            <a:off x="3603449" y="2804691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85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8">
            <a:extLst>
              <a:ext uri="{FF2B5EF4-FFF2-40B4-BE49-F238E27FC236}">
                <a16:creationId xmlns:a16="http://schemas.microsoft.com/office/drawing/2014/main" id="{2C787076-91B0-4619-A6D0-A97AF9C3C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44" y="997040"/>
            <a:ext cx="9955105" cy="57872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A53E0A-1728-46B3-9588-4A7029E936EE}"/>
              </a:ext>
            </a:extLst>
          </p:cNvPr>
          <p:cNvSpPr/>
          <p:nvPr/>
        </p:nvSpPr>
        <p:spPr>
          <a:xfrm>
            <a:off x="7596885" y="1808448"/>
            <a:ext cx="1002810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D34362-CD17-48F8-A233-5864440CD7F1}"/>
              </a:ext>
            </a:extLst>
          </p:cNvPr>
          <p:cNvSpPr/>
          <p:nvPr/>
        </p:nvSpPr>
        <p:spPr>
          <a:xfrm>
            <a:off x="1961663" y="3215859"/>
            <a:ext cx="634313" cy="55473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ECF0DE-BD86-49AE-928E-1AC8A4689A73}"/>
              </a:ext>
            </a:extLst>
          </p:cNvPr>
          <p:cNvSpPr/>
          <p:nvPr/>
        </p:nvSpPr>
        <p:spPr>
          <a:xfrm>
            <a:off x="4744996" y="4629268"/>
            <a:ext cx="718984" cy="92332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02646A-01C6-4907-ADA0-EC31204F7D20}"/>
              </a:ext>
            </a:extLst>
          </p:cNvPr>
          <p:cNvSpPr/>
          <p:nvPr/>
        </p:nvSpPr>
        <p:spPr>
          <a:xfrm>
            <a:off x="6696909" y="5952203"/>
            <a:ext cx="502508" cy="60049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ECBD80-54A1-4DE6-A5A4-99AB7E7AC455}"/>
              </a:ext>
            </a:extLst>
          </p:cNvPr>
          <p:cNvSpPr txBox="1"/>
          <p:nvPr/>
        </p:nvSpPr>
        <p:spPr>
          <a:xfrm>
            <a:off x="7810485" y="1445892"/>
            <a:ext cx="674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A244DA-D9C0-4A88-A6F3-36CA398BC7ED}"/>
              </a:ext>
            </a:extLst>
          </p:cNvPr>
          <p:cNvSpPr txBox="1"/>
          <p:nvPr/>
        </p:nvSpPr>
        <p:spPr>
          <a:xfrm>
            <a:off x="2041811" y="2673979"/>
            <a:ext cx="356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D784CF-065A-4DFF-A69E-BBB3D4788DCD}"/>
              </a:ext>
            </a:extLst>
          </p:cNvPr>
          <p:cNvSpPr txBox="1"/>
          <p:nvPr/>
        </p:nvSpPr>
        <p:spPr>
          <a:xfrm>
            <a:off x="5463980" y="4501056"/>
            <a:ext cx="345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995071-8C54-4772-8B95-01E2A2260CAE}"/>
              </a:ext>
            </a:extLst>
          </p:cNvPr>
          <p:cNvSpPr txBox="1"/>
          <p:nvPr/>
        </p:nvSpPr>
        <p:spPr>
          <a:xfrm>
            <a:off x="7383286" y="6091037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D1608A4-367A-4933-9E17-AF2916182424}"/>
              </a:ext>
            </a:extLst>
          </p:cNvPr>
          <p:cNvSpPr txBox="1"/>
          <p:nvPr/>
        </p:nvSpPr>
        <p:spPr>
          <a:xfrm>
            <a:off x="260058" y="73710"/>
            <a:ext cx="11524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</a:rPr>
              <a:t>Photo</a:t>
            </a:r>
            <a:r>
              <a:rPr lang="cs-CZ" sz="3600" dirty="0">
                <a:solidFill>
                  <a:srgbClr val="C00000"/>
                </a:solidFill>
              </a:rPr>
              <a:t> 24: </a:t>
            </a:r>
            <a:r>
              <a:rPr lang="cs-CZ" dirty="0">
                <a:solidFill>
                  <a:srgbClr val="C00000"/>
                </a:solidFill>
              </a:rPr>
              <a:t>Uranium </a:t>
            </a:r>
            <a:r>
              <a:rPr lang="cs-CZ" dirty="0" err="1">
                <a:solidFill>
                  <a:srgbClr val="C00000"/>
                </a:solidFill>
              </a:rPr>
              <a:t>content</a:t>
            </a:r>
            <a:r>
              <a:rPr lang="cs-CZ" dirty="0">
                <a:solidFill>
                  <a:srgbClr val="C00000"/>
                </a:solidFill>
              </a:rPr>
              <a:t> 60 787 </a:t>
            </a:r>
            <a:r>
              <a:rPr lang="cs-CZ" dirty="0" err="1">
                <a:solidFill>
                  <a:srgbClr val="C00000"/>
                </a:solidFill>
              </a:rPr>
              <a:t>ppm</a:t>
            </a:r>
            <a:r>
              <a:rPr lang="cs-CZ" dirty="0">
                <a:solidFill>
                  <a:srgbClr val="C00000"/>
                </a:solidFill>
              </a:rPr>
              <a:t>; </a:t>
            </a:r>
            <a:r>
              <a:rPr lang="cs-CZ" dirty="0" err="1">
                <a:solidFill>
                  <a:srgbClr val="C00000"/>
                </a:solidFill>
              </a:rPr>
              <a:t>Huminite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reflectance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R</a:t>
            </a:r>
            <a:r>
              <a:rPr lang="cs-CZ" sz="900" dirty="0" err="1">
                <a:solidFill>
                  <a:srgbClr val="C00000"/>
                </a:solidFill>
              </a:rPr>
              <a:t>r</a:t>
            </a:r>
            <a:r>
              <a:rPr lang="cs-CZ" dirty="0">
                <a:solidFill>
                  <a:srgbClr val="C00000"/>
                </a:solidFill>
              </a:rPr>
              <a:t> =0.49%; </a:t>
            </a:r>
          </a:p>
          <a:p>
            <a:r>
              <a:rPr lang="cs-CZ" dirty="0">
                <a:solidFill>
                  <a:srgbClr val="C00000"/>
                </a:solidFill>
              </a:rPr>
              <a:t>                                   </a:t>
            </a:r>
            <a:r>
              <a:rPr lang="cs-CZ" dirty="0" err="1">
                <a:solidFill>
                  <a:srgbClr val="C00000"/>
                </a:solidFill>
              </a:rPr>
              <a:t>Reflectance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of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altered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huminite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R</a:t>
            </a:r>
            <a:r>
              <a:rPr lang="cs-CZ" sz="900" dirty="0" err="1">
                <a:solidFill>
                  <a:srgbClr val="C00000"/>
                </a:solidFill>
              </a:rPr>
              <a:t>ah</a:t>
            </a:r>
            <a:r>
              <a:rPr lang="cs-CZ" dirty="0">
                <a:solidFill>
                  <a:srgbClr val="C00000"/>
                </a:solidFill>
              </a:rPr>
              <a:t> = 0.85%</a:t>
            </a:r>
          </a:p>
        </p:txBody>
      </p:sp>
    </p:spTree>
    <p:extLst>
      <p:ext uri="{BB962C8B-B14F-4D97-AF65-F5344CB8AC3E}">
        <p14:creationId xmlns:p14="http://schemas.microsoft.com/office/powerpoint/2010/main" val="1381293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538E130-04CA-4EA2-A8B7-3178DE7D5C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32" y="1042092"/>
            <a:ext cx="9015088" cy="56733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A0D8CE-650B-4D16-9A73-F533CDD9D142}"/>
              </a:ext>
            </a:extLst>
          </p:cNvPr>
          <p:cNvSpPr/>
          <p:nvPr/>
        </p:nvSpPr>
        <p:spPr>
          <a:xfrm>
            <a:off x="2784271" y="4602065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77121C-DCA9-4859-81A9-6956CFD522F3}"/>
              </a:ext>
            </a:extLst>
          </p:cNvPr>
          <p:cNvSpPr/>
          <p:nvPr/>
        </p:nvSpPr>
        <p:spPr>
          <a:xfrm>
            <a:off x="4585325" y="3417084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72091F-F26D-4D11-8AE9-FBF295B6E37E}"/>
              </a:ext>
            </a:extLst>
          </p:cNvPr>
          <p:cNvSpPr txBox="1"/>
          <p:nvPr/>
        </p:nvSpPr>
        <p:spPr>
          <a:xfrm>
            <a:off x="344289" y="118762"/>
            <a:ext cx="11503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29 899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0.65%;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1.17%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3.45%</a:t>
            </a:r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4D5E5-83EE-4A28-80CD-7B09CE7B042E}"/>
              </a:ext>
            </a:extLst>
          </p:cNvPr>
          <p:cNvSpPr txBox="1"/>
          <p:nvPr/>
        </p:nvSpPr>
        <p:spPr>
          <a:xfrm>
            <a:off x="5620476" y="2881775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92A78-299D-4E58-A957-7184EB97221A}"/>
              </a:ext>
            </a:extLst>
          </p:cNvPr>
          <p:cNvSpPr txBox="1"/>
          <p:nvPr/>
        </p:nvSpPr>
        <p:spPr>
          <a:xfrm>
            <a:off x="2369255" y="4602065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40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8399715D-B788-468C-A0C3-A871C4B66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60" y="822735"/>
            <a:ext cx="9819482" cy="589479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AA1A9E-0DE0-4E87-A5C5-56969E7A1127}"/>
              </a:ext>
            </a:extLst>
          </p:cNvPr>
          <p:cNvSpPr/>
          <p:nvPr/>
        </p:nvSpPr>
        <p:spPr>
          <a:xfrm>
            <a:off x="5894513" y="1241221"/>
            <a:ext cx="1311630" cy="97990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50944F-1490-4A2E-8102-AE300B2F63D3}"/>
              </a:ext>
            </a:extLst>
          </p:cNvPr>
          <p:cNvSpPr/>
          <p:nvPr/>
        </p:nvSpPr>
        <p:spPr>
          <a:xfrm>
            <a:off x="7773034" y="4076087"/>
            <a:ext cx="1757773" cy="124151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74AAEC-BD25-42AD-BC04-C7BFD841B15C}"/>
              </a:ext>
            </a:extLst>
          </p:cNvPr>
          <p:cNvSpPr/>
          <p:nvPr/>
        </p:nvSpPr>
        <p:spPr>
          <a:xfrm>
            <a:off x="5347775" y="4195748"/>
            <a:ext cx="1438786" cy="159156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E89FC-12C5-47E1-96B3-D6DE0C847D88}"/>
              </a:ext>
            </a:extLst>
          </p:cNvPr>
          <p:cNvSpPr txBox="1"/>
          <p:nvPr/>
        </p:nvSpPr>
        <p:spPr>
          <a:xfrm>
            <a:off x="5975700" y="2250669"/>
            <a:ext cx="568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2D46B-E03A-4EE0-B077-B1ED8AB9E5DD}"/>
              </a:ext>
            </a:extLst>
          </p:cNvPr>
          <p:cNvSpPr txBox="1"/>
          <p:nvPr/>
        </p:nvSpPr>
        <p:spPr>
          <a:xfrm>
            <a:off x="8651920" y="3614422"/>
            <a:ext cx="593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645CB-A3CE-4E8B-94DC-5B43030936B5}"/>
              </a:ext>
            </a:extLst>
          </p:cNvPr>
          <p:cNvSpPr txBox="1"/>
          <p:nvPr/>
        </p:nvSpPr>
        <p:spPr>
          <a:xfrm>
            <a:off x="5610307" y="5790756"/>
            <a:ext cx="568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6536091-FD50-4B4E-A87A-1885139B7D08}"/>
              </a:ext>
            </a:extLst>
          </p:cNvPr>
          <p:cNvSpPr/>
          <p:nvPr/>
        </p:nvSpPr>
        <p:spPr>
          <a:xfrm>
            <a:off x="201827" y="237960"/>
            <a:ext cx="11788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1 115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0.79%;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0.90-3.2%</a:t>
            </a:r>
          </a:p>
        </p:txBody>
      </p:sp>
    </p:spTree>
    <p:extLst>
      <p:ext uri="{BB962C8B-B14F-4D97-AF65-F5344CB8AC3E}">
        <p14:creationId xmlns:p14="http://schemas.microsoft.com/office/powerpoint/2010/main" val="2493183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784BC695-44C6-4559-88F7-B62AD47010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12" y="1081087"/>
            <a:ext cx="9022290" cy="56318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77121C-DCA9-4859-81A9-6956CFD522F3}"/>
              </a:ext>
            </a:extLst>
          </p:cNvPr>
          <p:cNvSpPr/>
          <p:nvPr/>
        </p:nvSpPr>
        <p:spPr>
          <a:xfrm>
            <a:off x="3077272" y="4405618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1F302C-F344-4999-8109-76D6EA4217C7}"/>
              </a:ext>
            </a:extLst>
          </p:cNvPr>
          <p:cNvSpPr/>
          <p:nvPr/>
        </p:nvSpPr>
        <p:spPr>
          <a:xfrm>
            <a:off x="5518157" y="3430210"/>
            <a:ext cx="419359" cy="30484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9ECF9-B211-46E6-808B-3527DAA1C2BC}"/>
              </a:ext>
            </a:extLst>
          </p:cNvPr>
          <p:cNvSpPr txBox="1"/>
          <p:nvPr/>
        </p:nvSpPr>
        <p:spPr>
          <a:xfrm>
            <a:off x="164757" y="34646"/>
            <a:ext cx="118624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27: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29 899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0.65%;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1.17%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3.45%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301DA0-99DA-470E-A9D2-75FBBEAF185D}"/>
              </a:ext>
            </a:extLst>
          </p:cNvPr>
          <p:cNvSpPr txBox="1"/>
          <p:nvPr/>
        </p:nvSpPr>
        <p:spPr>
          <a:xfrm>
            <a:off x="5197938" y="3203614"/>
            <a:ext cx="419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A163E-94EA-41FD-B71B-AA4761EF30F0}"/>
              </a:ext>
            </a:extLst>
          </p:cNvPr>
          <p:cNvSpPr txBox="1"/>
          <p:nvPr/>
        </p:nvSpPr>
        <p:spPr>
          <a:xfrm>
            <a:off x="3356237" y="4014951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19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8CCF3FC-C914-5D30-3559-6D0F734686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2" y="1050324"/>
            <a:ext cx="9029778" cy="573959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3E3A43-6342-494A-A26A-A3299E031680}"/>
              </a:ext>
            </a:extLst>
          </p:cNvPr>
          <p:cNvSpPr/>
          <p:nvPr/>
        </p:nvSpPr>
        <p:spPr>
          <a:xfrm>
            <a:off x="3385751" y="4781725"/>
            <a:ext cx="2059460" cy="134904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046234-93E8-423D-8633-6FDA4B9C07AA}"/>
              </a:ext>
            </a:extLst>
          </p:cNvPr>
          <p:cNvSpPr/>
          <p:nvPr/>
        </p:nvSpPr>
        <p:spPr>
          <a:xfrm>
            <a:off x="6452362" y="2836398"/>
            <a:ext cx="513037" cy="65626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81C3D-26BB-4095-B376-6CECA102B642}"/>
              </a:ext>
            </a:extLst>
          </p:cNvPr>
          <p:cNvSpPr txBox="1"/>
          <p:nvPr/>
        </p:nvSpPr>
        <p:spPr>
          <a:xfrm>
            <a:off x="58723" y="126994"/>
            <a:ext cx="1192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34 515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0.66%;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1.23%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3.57%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56966-C3B2-46D5-876D-99638176A41A}"/>
              </a:ext>
            </a:extLst>
          </p:cNvPr>
          <p:cNvSpPr txBox="1"/>
          <p:nvPr/>
        </p:nvSpPr>
        <p:spPr>
          <a:xfrm>
            <a:off x="6572120" y="3621888"/>
            <a:ext cx="273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9D543E-3C7E-4AD5-A8F0-736882858FFE}"/>
              </a:ext>
            </a:extLst>
          </p:cNvPr>
          <p:cNvSpPr txBox="1"/>
          <p:nvPr/>
        </p:nvSpPr>
        <p:spPr>
          <a:xfrm flipH="1">
            <a:off x="5445210" y="5807676"/>
            <a:ext cx="897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51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28">
            <a:extLst>
              <a:ext uri="{FF2B5EF4-FFF2-40B4-BE49-F238E27FC236}">
                <a16:creationId xmlns:a16="http://schemas.microsoft.com/office/drawing/2014/main" id="{6B91AAB9-3214-2811-8DB3-F13B0617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1" y="724818"/>
            <a:ext cx="10315436" cy="60621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B258C2-80B3-4DFC-BFD3-163954AE7869}"/>
              </a:ext>
            </a:extLst>
          </p:cNvPr>
          <p:cNvSpPr/>
          <p:nvPr/>
        </p:nvSpPr>
        <p:spPr>
          <a:xfrm>
            <a:off x="2264928" y="1461272"/>
            <a:ext cx="1182847" cy="99002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A9FCA-CE41-4656-9486-D768052011AD}"/>
              </a:ext>
            </a:extLst>
          </p:cNvPr>
          <p:cNvSpPr/>
          <p:nvPr/>
        </p:nvSpPr>
        <p:spPr>
          <a:xfrm>
            <a:off x="1548713" y="228884"/>
            <a:ext cx="10455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Uranium content: 534 ppm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; </a:t>
            </a:r>
            <a:r>
              <a:rPr lang="cs-CZ" b="1" dirty="0" err="1">
                <a:solidFill>
                  <a:srgbClr val="C00000"/>
                </a:solidFill>
                <a:ea typeface="Calibri" panose="020F0502020204030204" pitchFamily="34" charset="0"/>
              </a:rPr>
              <a:t>Huminite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 r</a:t>
            </a:r>
            <a:r>
              <a:rPr lang="en-GB" b="1" dirty="0" err="1">
                <a:solidFill>
                  <a:srgbClr val="C00000"/>
                </a:solidFill>
                <a:ea typeface="Calibri" panose="020F0502020204030204" pitchFamily="34" charset="0"/>
              </a:rPr>
              <a:t>eflectance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  R</a:t>
            </a:r>
            <a:r>
              <a:rPr lang="en-GB" sz="900" b="1" dirty="0">
                <a:solidFill>
                  <a:srgbClr val="C00000"/>
                </a:solidFill>
                <a:ea typeface="Calibri" panose="020F0502020204030204" pitchFamily="34" charset="0"/>
              </a:rPr>
              <a:t>r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 = 0.30%;   Reflectance of altered huminite R</a:t>
            </a:r>
            <a:r>
              <a:rPr lang="en-GB" sz="900" b="1" dirty="0">
                <a:solidFill>
                  <a:srgbClr val="C00000"/>
                </a:solidFill>
                <a:ea typeface="Calibri" panose="020F0502020204030204" pitchFamily="34" charset="0"/>
              </a:rPr>
              <a:t>a</a:t>
            </a:r>
            <a:r>
              <a:rPr lang="cs-CZ" sz="900" b="1" dirty="0">
                <a:solidFill>
                  <a:srgbClr val="C00000"/>
                </a:solidFill>
                <a:ea typeface="Calibri" panose="020F0502020204030204" pitchFamily="34" charset="0"/>
              </a:rPr>
              <a:t>h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 = 0.44</a:t>
            </a:r>
            <a:r>
              <a:rPr lang="cs-CZ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C00000"/>
                </a:solidFill>
                <a:ea typeface="Calibri" panose="020F0502020204030204" pitchFamily="34" charset="0"/>
              </a:rPr>
              <a:t>%;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47985-0249-4E30-83D6-0517F1A62D05}"/>
              </a:ext>
            </a:extLst>
          </p:cNvPr>
          <p:cNvSpPr/>
          <p:nvPr/>
        </p:nvSpPr>
        <p:spPr>
          <a:xfrm>
            <a:off x="1948137" y="4502701"/>
            <a:ext cx="542488" cy="54941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8EA70-8446-4C85-A6BC-479E5EDFBB49}"/>
              </a:ext>
            </a:extLst>
          </p:cNvPr>
          <p:cNvSpPr txBox="1"/>
          <p:nvPr/>
        </p:nvSpPr>
        <p:spPr>
          <a:xfrm>
            <a:off x="74140" y="76742"/>
            <a:ext cx="1967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EB466B-CF0A-4FA3-BC64-67BE7C34DC0B}"/>
              </a:ext>
            </a:extLst>
          </p:cNvPr>
          <p:cNvSpPr txBox="1"/>
          <p:nvPr/>
        </p:nvSpPr>
        <p:spPr>
          <a:xfrm>
            <a:off x="3447776" y="1103137"/>
            <a:ext cx="358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0986D1-4A30-4E2B-AA33-7732FCB29570}"/>
              </a:ext>
            </a:extLst>
          </p:cNvPr>
          <p:cNvSpPr txBox="1"/>
          <p:nvPr/>
        </p:nvSpPr>
        <p:spPr>
          <a:xfrm>
            <a:off x="1548713" y="4784124"/>
            <a:ext cx="399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80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3F239E-DCF1-4261-A15C-E473C1936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83" y="1057013"/>
            <a:ext cx="9253707" cy="57310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B7E130-2165-4AF0-9E3D-4F968366D78C}"/>
              </a:ext>
            </a:extLst>
          </p:cNvPr>
          <p:cNvSpPr/>
          <p:nvPr/>
        </p:nvSpPr>
        <p:spPr>
          <a:xfrm>
            <a:off x="2726422" y="3171667"/>
            <a:ext cx="1912690" cy="168555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9816FE-0FFE-469D-92D4-ACCFD15AB860}"/>
              </a:ext>
            </a:extLst>
          </p:cNvPr>
          <p:cNvSpPr/>
          <p:nvPr/>
        </p:nvSpPr>
        <p:spPr>
          <a:xfrm>
            <a:off x="3529232" y="1418265"/>
            <a:ext cx="879447" cy="84029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8AF01-889F-4DEC-B848-C7DD4975472A}"/>
              </a:ext>
            </a:extLst>
          </p:cNvPr>
          <p:cNvSpPr txBox="1"/>
          <p:nvPr/>
        </p:nvSpPr>
        <p:spPr>
          <a:xfrm>
            <a:off x="125834" y="69907"/>
            <a:ext cx="1172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29: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28 527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1.21%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95E3D-E009-43AD-A9E0-3A8132547344}"/>
              </a:ext>
            </a:extLst>
          </p:cNvPr>
          <p:cNvSpPr txBox="1"/>
          <p:nvPr/>
        </p:nvSpPr>
        <p:spPr>
          <a:xfrm>
            <a:off x="3929449" y="2451509"/>
            <a:ext cx="420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EA0F32-2913-4B63-817D-5EA09AF03F5B}"/>
              </a:ext>
            </a:extLst>
          </p:cNvPr>
          <p:cNvSpPr txBox="1"/>
          <p:nvPr/>
        </p:nvSpPr>
        <p:spPr>
          <a:xfrm>
            <a:off x="4563610" y="4190165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78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3985587-5B48-4A82-B373-C20FCE610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0" y="994534"/>
            <a:ext cx="8997139" cy="58131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927807-40FF-41D3-B6A3-B06F33D9A0E8}"/>
              </a:ext>
            </a:extLst>
          </p:cNvPr>
          <p:cNvSpPr/>
          <p:nvPr/>
        </p:nvSpPr>
        <p:spPr>
          <a:xfrm>
            <a:off x="4511790" y="3481160"/>
            <a:ext cx="1081552" cy="92333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66B666-A69F-4822-9632-17CCD2E54BAB}"/>
              </a:ext>
            </a:extLst>
          </p:cNvPr>
          <p:cNvSpPr/>
          <p:nvPr/>
        </p:nvSpPr>
        <p:spPr>
          <a:xfrm>
            <a:off x="3186738" y="5677722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7AFE86-6FC3-46E5-8D65-4744C031E612}"/>
              </a:ext>
            </a:extLst>
          </p:cNvPr>
          <p:cNvSpPr/>
          <p:nvPr/>
        </p:nvSpPr>
        <p:spPr>
          <a:xfrm>
            <a:off x="2718171" y="1048495"/>
            <a:ext cx="62637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ADC4E-7DD0-4C95-9610-7228AF11ACFD}"/>
              </a:ext>
            </a:extLst>
          </p:cNvPr>
          <p:cNvSpPr txBox="1"/>
          <p:nvPr/>
        </p:nvSpPr>
        <p:spPr>
          <a:xfrm>
            <a:off x="3466626" y="1421805"/>
            <a:ext cx="367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02F85-E8CD-437F-BF0C-961BD9412EAD}"/>
              </a:ext>
            </a:extLst>
          </p:cNvPr>
          <p:cNvSpPr txBox="1"/>
          <p:nvPr/>
        </p:nvSpPr>
        <p:spPr>
          <a:xfrm>
            <a:off x="5635913" y="3569515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C9E93-ABAC-481A-8D8B-12ECC05608DB}"/>
              </a:ext>
            </a:extLst>
          </p:cNvPr>
          <p:cNvSpPr txBox="1"/>
          <p:nvPr/>
        </p:nvSpPr>
        <p:spPr>
          <a:xfrm>
            <a:off x="4084591" y="6346001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C89C59A-1088-4E6A-843E-D7C6B66ACB0E}"/>
              </a:ext>
            </a:extLst>
          </p:cNvPr>
          <p:cNvSpPr/>
          <p:nvPr/>
        </p:nvSpPr>
        <p:spPr>
          <a:xfrm>
            <a:off x="155250" y="121538"/>
            <a:ext cx="11715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28 527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1.21%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3.05%</a:t>
            </a:r>
          </a:p>
        </p:txBody>
      </p:sp>
    </p:spTree>
    <p:extLst>
      <p:ext uri="{BB962C8B-B14F-4D97-AF65-F5344CB8AC3E}">
        <p14:creationId xmlns:p14="http://schemas.microsoft.com/office/powerpoint/2010/main" val="3940684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509AAB-2E54-4AD9-9A16-029CE396A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3" y="1014234"/>
            <a:ext cx="9018890" cy="578084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FA5C9E-C3A0-4BB7-97C8-D1AAB3474782}"/>
              </a:ext>
            </a:extLst>
          </p:cNvPr>
          <p:cNvSpPr/>
          <p:nvPr/>
        </p:nvSpPr>
        <p:spPr>
          <a:xfrm>
            <a:off x="2405449" y="3060679"/>
            <a:ext cx="2001794" cy="339045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B7FE2B3-FD88-4896-8F97-2D03910F76A6}"/>
              </a:ext>
            </a:extLst>
          </p:cNvPr>
          <p:cNvSpPr/>
          <p:nvPr/>
        </p:nvSpPr>
        <p:spPr>
          <a:xfrm>
            <a:off x="7930595" y="2131817"/>
            <a:ext cx="618846" cy="63727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692E3B-B3C5-42ED-A13F-816D631F947E}"/>
              </a:ext>
            </a:extLst>
          </p:cNvPr>
          <p:cNvSpPr/>
          <p:nvPr/>
        </p:nvSpPr>
        <p:spPr>
          <a:xfrm>
            <a:off x="1871288" y="2073479"/>
            <a:ext cx="618846" cy="63727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290AD-C79C-4A0B-8CFB-D9B018477E0A}"/>
              </a:ext>
            </a:extLst>
          </p:cNvPr>
          <p:cNvSpPr txBox="1"/>
          <p:nvPr/>
        </p:nvSpPr>
        <p:spPr>
          <a:xfrm>
            <a:off x="67111" y="1"/>
            <a:ext cx="120013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34 515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0.66%;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1.23%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3.57%</a:t>
            </a:r>
          </a:p>
          <a:p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4DFB7-04F1-4E2D-A5F4-E63E01F0E036}"/>
              </a:ext>
            </a:extLst>
          </p:cNvPr>
          <p:cNvSpPr txBox="1"/>
          <p:nvPr/>
        </p:nvSpPr>
        <p:spPr>
          <a:xfrm>
            <a:off x="1753512" y="1690246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684B6-6A9A-4991-8860-2EC43A6AF924}"/>
              </a:ext>
            </a:extLst>
          </p:cNvPr>
          <p:cNvSpPr txBox="1"/>
          <p:nvPr/>
        </p:nvSpPr>
        <p:spPr>
          <a:xfrm>
            <a:off x="8607106" y="2073479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89A16E-BCDE-49AC-8EBC-A4DF3F858BDA}"/>
              </a:ext>
            </a:extLst>
          </p:cNvPr>
          <p:cNvSpPr txBox="1"/>
          <p:nvPr/>
        </p:nvSpPr>
        <p:spPr>
          <a:xfrm>
            <a:off x="3443415" y="2594919"/>
            <a:ext cx="2240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2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032B4-907D-4E74-8CAD-987CC6D71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47" y="925729"/>
            <a:ext cx="9215010" cy="58615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DB8874-6964-4A2B-88B1-635DA6DD51ED}"/>
              </a:ext>
            </a:extLst>
          </p:cNvPr>
          <p:cNvSpPr/>
          <p:nvPr/>
        </p:nvSpPr>
        <p:spPr>
          <a:xfrm>
            <a:off x="5393801" y="1400432"/>
            <a:ext cx="495853" cy="52480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620F7E-7770-41B9-96F7-2B005F0BDA7F}"/>
              </a:ext>
            </a:extLst>
          </p:cNvPr>
          <p:cNvSpPr/>
          <p:nvPr/>
        </p:nvSpPr>
        <p:spPr>
          <a:xfrm>
            <a:off x="6977752" y="2889260"/>
            <a:ext cx="427200" cy="46166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8C4E7-46F7-424B-B5C2-4C14CC4936F2}"/>
              </a:ext>
            </a:extLst>
          </p:cNvPr>
          <p:cNvSpPr/>
          <p:nvPr/>
        </p:nvSpPr>
        <p:spPr>
          <a:xfrm>
            <a:off x="1428495" y="4070284"/>
            <a:ext cx="767006" cy="76200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414DD0-D40E-4BA1-925E-98087586C1AC}"/>
              </a:ext>
            </a:extLst>
          </p:cNvPr>
          <p:cNvSpPr/>
          <p:nvPr/>
        </p:nvSpPr>
        <p:spPr>
          <a:xfrm>
            <a:off x="6645430" y="5177552"/>
            <a:ext cx="662954" cy="62762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3AC31-A9BA-4C13-B11B-9CDC3AE81D1F}"/>
              </a:ext>
            </a:extLst>
          </p:cNvPr>
          <p:cNvSpPr txBox="1"/>
          <p:nvPr/>
        </p:nvSpPr>
        <p:spPr>
          <a:xfrm>
            <a:off x="67112" y="-1"/>
            <a:ext cx="114576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34 965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1.26%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3.57%</a:t>
            </a:r>
          </a:p>
          <a:p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372D0-FA9E-4E6D-A4AC-981C7F232799}"/>
              </a:ext>
            </a:extLst>
          </p:cNvPr>
          <p:cNvSpPr txBox="1"/>
          <p:nvPr/>
        </p:nvSpPr>
        <p:spPr>
          <a:xfrm>
            <a:off x="5889654" y="1400432"/>
            <a:ext cx="495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2E92D-B228-4B60-9171-51DF6F98240D}"/>
              </a:ext>
            </a:extLst>
          </p:cNvPr>
          <p:cNvSpPr txBox="1"/>
          <p:nvPr/>
        </p:nvSpPr>
        <p:spPr>
          <a:xfrm>
            <a:off x="7340367" y="2570205"/>
            <a:ext cx="427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88365-CB23-45E4-B58E-FDA2777DD22E}"/>
              </a:ext>
            </a:extLst>
          </p:cNvPr>
          <p:cNvSpPr txBox="1"/>
          <p:nvPr/>
        </p:nvSpPr>
        <p:spPr>
          <a:xfrm>
            <a:off x="1037968" y="4297932"/>
            <a:ext cx="532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6EB206-75AE-4E7E-9EF5-4820EB81CDBC}"/>
              </a:ext>
            </a:extLst>
          </p:cNvPr>
          <p:cNvSpPr txBox="1"/>
          <p:nvPr/>
        </p:nvSpPr>
        <p:spPr>
          <a:xfrm>
            <a:off x="6096001" y="5470606"/>
            <a:ext cx="533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14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EB379D21-A268-4227-A09C-6AC6102F7B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8" y="1034228"/>
            <a:ext cx="9067335" cy="57128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DD4B88-37FE-42A6-93C7-0F677F99E7AB}"/>
              </a:ext>
            </a:extLst>
          </p:cNvPr>
          <p:cNvSpPr/>
          <p:nvPr/>
        </p:nvSpPr>
        <p:spPr>
          <a:xfrm>
            <a:off x="5922628" y="3355596"/>
            <a:ext cx="2296629" cy="172394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924646-11BB-4FB0-AA4D-DF866449C1AF}"/>
              </a:ext>
            </a:extLst>
          </p:cNvPr>
          <p:cNvSpPr/>
          <p:nvPr/>
        </p:nvSpPr>
        <p:spPr>
          <a:xfrm>
            <a:off x="1725684" y="1493279"/>
            <a:ext cx="572932" cy="57045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08FE71-8313-41B7-A7E0-D6BAE39060E5}"/>
              </a:ext>
            </a:extLst>
          </p:cNvPr>
          <p:cNvSpPr/>
          <p:nvPr/>
        </p:nvSpPr>
        <p:spPr>
          <a:xfrm>
            <a:off x="4235812" y="3035326"/>
            <a:ext cx="497998" cy="53609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9FF99B-B354-4D0C-AA59-452BF1300354}"/>
              </a:ext>
            </a:extLst>
          </p:cNvPr>
          <p:cNvSpPr/>
          <p:nvPr/>
        </p:nvSpPr>
        <p:spPr>
          <a:xfrm>
            <a:off x="5986597" y="5662993"/>
            <a:ext cx="572932" cy="57045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D5F4EF-9CC1-457C-8B3B-958C37831C04}"/>
              </a:ext>
            </a:extLst>
          </p:cNvPr>
          <p:cNvSpPr txBox="1"/>
          <p:nvPr/>
        </p:nvSpPr>
        <p:spPr>
          <a:xfrm>
            <a:off x="223479" y="110898"/>
            <a:ext cx="1140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33: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34 965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1.26%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3.57%</a:t>
            </a:r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2397C4-05F1-4260-A5F6-C68920BC2E3D}"/>
              </a:ext>
            </a:extLst>
          </p:cNvPr>
          <p:cNvSpPr txBox="1"/>
          <p:nvPr/>
        </p:nvSpPr>
        <p:spPr>
          <a:xfrm>
            <a:off x="2244408" y="1606378"/>
            <a:ext cx="572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26498-9169-4117-A8B8-F97916640573}"/>
              </a:ext>
            </a:extLst>
          </p:cNvPr>
          <p:cNvSpPr txBox="1"/>
          <p:nvPr/>
        </p:nvSpPr>
        <p:spPr>
          <a:xfrm>
            <a:off x="4155901" y="3663683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A9578-D9E8-42DB-BA59-B8D9036BD493}"/>
              </a:ext>
            </a:extLst>
          </p:cNvPr>
          <p:cNvSpPr txBox="1"/>
          <p:nvPr/>
        </p:nvSpPr>
        <p:spPr>
          <a:xfrm>
            <a:off x="8345668" y="4617874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C6DBE-5236-45A1-AB43-09E360F287A6}"/>
              </a:ext>
            </a:extLst>
          </p:cNvPr>
          <p:cNvSpPr txBox="1"/>
          <p:nvPr/>
        </p:nvSpPr>
        <p:spPr>
          <a:xfrm>
            <a:off x="6498010" y="5772036"/>
            <a:ext cx="572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0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0A8826F6-DC95-4CB0-B7BA-4FCC896C81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76" y="1019866"/>
            <a:ext cx="9044999" cy="58297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DD4B88-37FE-42A6-93C7-0F677F99E7AB}"/>
              </a:ext>
            </a:extLst>
          </p:cNvPr>
          <p:cNvSpPr/>
          <p:nvPr/>
        </p:nvSpPr>
        <p:spPr>
          <a:xfrm>
            <a:off x="5000131" y="1894400"/>
            <a:ext cx="1105091" cy="79083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924646-11BB-4FB0-AA4D-DF866449C1AF}"/>
              </a:ext>
            </a:extLst>
          </p:cNvPr>
          <p:cNvSpPr/>
          <p:nvPr/>
        </p:nvSpPr>
        <p:spPr>
          <a:xfrm>
            <a:off x="8429290" y="3429000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232859-A68F-4E56-B89D-0B0E05FD00D9}"/>
              </a:ext>
            </a:extLst>
          </p:cNvPr>
          <p:cNvSpPr/>
          <p:nvPr/>
        </p:nvSpPr>
        <p:spPr>
          <a:xfrm>
            <a:off x="3724712" y="2323750"/>
            <a:ext cx="580239" cy="57185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0C68C-8D6A-45DB-B9C8-1786AD73AAF8}"/>
              </a:ext>
            </a:extLst>
          </p:cNvPr>
          <p:cNvSpPr txBox="1"/>
          <p:nvPr/>
        </p:nvSpPr>
        <p:spPr>
          <a:xfrm>
            <a:off x="411062" y="-796007"/>
            <a:ext cx="111618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34:</a:t>
            </a:r>
            <a:r>
              <a:rPr lang="cs-CZ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34 965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  <a:r>
              <a: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</a:t>
            </a:r>
            <a:r>
              <a: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			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1.26%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3.57%</a:t>
            </a:r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D086D-E7CF-4ADD-94B4-58A07A70F6CE}"/>
              </a:ext>
            </a:extLst>
          </p:cNvPr>
          <p:cNvSpPr txBox="1"/>
          <p:nvPr/>
        </p:nvSpPr>
        <p:spPr>
          <a:xfrm>
            <a:off x="5000131" y="1476064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D6837-3243-43CD-8574-CB326567D8C2}"/>
              </a:ext>
            </a:extLst>
          </p:cNvPr>
          <p:cNvSpPr txBox="1"/>
          <p:nvPr/>
        </p:nvSpPr>
        <p:spPr>
          <a:xfrm>
            <a:off x="3411848" y="2824807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68EFE-0191-4574-8707-1C4EBBAB0964}"/>
              </a:ext>
            </a:extLst>
          </p:cNvPr>
          <p:cNvSpPr txBox="1"/>
          <p:nvPr/>
        </p:nvSpPr>
        <p:spPr>
          <a:xfrm>
            <a:off x="8593514" y="4175620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93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24E0F6D-5904-440D-BAB9-48739E439E1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0" y="1234437"/>
            <a:ext cx="5859516" cy="47297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6DA9A57-A94D-418C-A745-75ED674EC4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82" y="1234437"/>
            <a:ext cx="5962780" cy="473640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078A63-9B8C-4362-8C98-8A6254200667}"/>
              </a:ext>
            </a:extLst>
          </p:cNvPr>
          <p:cNvSpPr/>
          <p:nvPr/>
        </p:nvSpPr>
        <p:spPr>
          <a:xfrm>
            <a:off x="3167562" y="4141682"/>
            <a:ext cx="1031846" cy="88571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3D81D0-F330-4AD2-952F-EACE704242FA}"/>
              </a:ext>
            </a:extLst>
          </p:cNvPr>
          <p:cNvSpPr/>
          <p:nvPr/>
        </p:nvSpPr>
        <p:spPr>
          <a:xfrm>
            <a:off x="4314109" y="3295135"/>
            <a:ext cx="833453" cy="69906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863ACB-3306-4AFC-B9ED-626F47A0E379}"/>
              </a:ext>
            </a:extLst>
          </p:cNvPr>
          <p:cNvSpPr/>
          <p:nvPr/>
        </p:nvSpPr>
        <p:spPr>
          <a:xfrm>
            <a:off x="2231937" y="3433425"/>
            <a:ext cx="498565" cy="5151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A85B1B7-96EF-46A6-B79E-9BCCCE929F43}"/>
              </a:ext>
            </a:extLst>
          </p:cNvPr>
          <p:cNvSpPr/>
          <p:nvPr/>
        </p:nvSpPr>
        <p:spPr>
          <a:xfrm>
            <a:off x="8213326" y="3794635"/>
            <a:ext cx="1031846" cy="88571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7FA5F5-3E14-4BA4-B0BE-651C29EE0678}"/>
              </a:ext>
            </a:extLst>
          </p:cNvPr>
          <p:cNvSpPr/>
          <p:nvPr/>
        </p:nvSpPr>
        <p:spPr>
          <a:xfrm>
            <a:off x="9468416" y="3166263"/>
            <a:ext cx="629852" cy="62837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B79917-FE4E-4220-A2B1-8FFC2A06000D}"/>
              </a:ext>
            </a:extLst>
          </p:cNvPr>
          <p:cNvSpPr/>
          <p:nvPr/>
        </p:nvSpPr>
        <p:spPr>
          <a:xfrm>
            <a:off x="7159233" y="3279464"/>
            <a:ext cx="498565" cy="5151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BEBB7F-D798-4F3A-9AD6-07B61F5626F4}"/>
              </a:ext>
            </a:extLst>
          </p:cNvPr>
          <p:cNvSpPr txBox="1"/>
          <p:nvPr/>
        </p:nvSpPr>
        <p:spPr>
          <a:xfrm>
            <a:off x="323694" y="67416"/>
            <a:ext cx="115446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35: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29 364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0.65%;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1.18%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3.08%</a:t>
            </a:r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79D8C1-2902-4A8D-AB98-EF3D9F1352AF}"/>
              </a:ext>
            </a:extLst>
          </p:cNvPr>
          <p:cNvSpPr txBox="1"/>
          <p:nvPr/>
        </p:nvSpPr>
        <p:spPr>
          <a:xfrm>
            <a:off x="2303303" y="2825578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AD2AA-4186-4E37-AA00-6F2855FD3544}"/>
              </a:ext>
            </a:extLst>
          </p:cNvPr>
          <p:cNvSpPr txBox="1"/>
          <p:nvPr/>
        </p:nvSpPr>
        <p:spPr>
          <a:xfrm>
            <a:off x="3451654" y="5189838"/>
            <a:ext cx="683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4981DC-BBD7-4CE4-9563-D7E42FC7E880}"/>
              </a:ext>
            </a:extLst>
          </p:cNvPr>
          <p:cNvSpPr txBox="1"/>
          <p:nvPr/>
        </p:nvSpPr>
        <p:spPr>
          <a:xfrm>
            <a:off x="4518905" y="2888737"/>
            <a:ext cx="663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652B65-AD7F-4204-A011-DFB8341C1FC0}"/>
              </a:ext>
            </a:extLst>
          </p:cNvPr>
          <p:cNvSpPr txBox="1"/>
          <p:nvPr/>
        </p:nvSpPr>
        <p:spPr>
          <a:xfrm>
            <a:off x="7232822" y="2825578"/>
            <a:ext cx="424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2350E2-27C6-4BD3-9AF9-7664F3085378}"/>
              </a:ext>
            </a:extLst>
          </p:cNvPr>
          <p:cNvSpPr txBox="1"/>
          <p:nvPr/>
        </p:nvSpPr>
        <p:spPr>
          <a:xfrm>
            <a:off x="8550876" y="4680350"/>
            <a:ext cx="584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E73D37-C70F-4B46-82FD-784B9B7D8167}"/>
              </a:ext>
            </a:extLst>
          </p:cNvPr>
          <p:cNvSpPr txBox="1"/>
          <p:nvPr/>
        </p:nvSpPr>
        <p:spPr>
          <a:xfrm>
            <a:off x="9634101" y="2581199"/>
            <a:ext cx="424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12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E278E-4FD2-420E-AEED-616F3CA72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71" y="963470"/>
            <a:ext cx="8837172" cy="577861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03B6CE-6ED8-4B85-A5D7-4CE714B2C242}"/>
              </a:ext>
            </a:extLst>
          </p:cNvPr>
          <p:cNvSpPr/>
          <p:nvPr/>
        </p:nvSpPr>
        <p:spPr>
          <a:xfrm>
            <a:off x="5385734" y="4493476"/>
            <a:ext cx="1657231" cy="67743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FF3313-4BCC-4107-80C2-049241272D71}"/>
              </a:ext>
            </a:extLst>
          </p:cNvPr>
          <p:cNvSpPr/>
          <p:nvPr/>
        </p:nvSpPr>
        <p:spPr>
          <a:xfrm>
            <a:off x="5022415" y="2233658"/>
            <a:ext cx="314971" cy="32856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620C83-E7DE-43EA-87B6-152C16028DF1}"/>
              </a:ext>
            </a:extLst>
          </p:cNvPr>
          <p:cNvSpPr/>
          <p:nvPr/>
        </p:nvSpPr>
        <p:spPr>
          <a:xfrm>
            <a:off x="4056261" y="5624952"/>
            <a:ext cx="966154" cy="111713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FDDA14-3CCF-45DC-9FBC-97B10D47EB3B}"/>
              </a:ext>
            </a:extLst>
          </p:cNvPr>
          <p:cNvSpPr/>
          <p:nvPr/>
        </p:nvSpPr>
        <p:spPr>
          <a:xfrm>
            <a:off x="1220874" y="1975197"/>
            <a:ext cx="1657231" cy="102041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4061E-56CF-4BBC-9EB2-2AC2909F48EF}"/>
              </a:ext>
            </a:extLst>
          </p:cNvPr>
          <p:cNvSpPr txBox="1"/>
          <p:nvPr/>
        </p:nvSpPr>
        <p:spPr>
          <a:xfrm>
            <a:off x="181912" y="23632"/>
            <a:ext cx="1182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36: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28 527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1.21%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3.05%</a:t>
            </a:r>
            <a:r>
              <a:rPr lang="en-GB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9E946-4EF8-4DEF-852C-53F362ED8769}"/>
              </a:ext>
            </a:extLst>
          </p:cNvPr>
          <p:cNvSpPr txBox="1"/>
          <p:nvPr/>
        </p:nvSpPr>
        <p:spPr>
          <a:xfrm>
            <a:off x="2366376" y="1513532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D88EBB-BD04-4FF6-9591-7BD3189AC995}"/>
              </a:ext>
            </a:extLst>
          </p:cNvPr>
          <p:cNvSpPr txBox="1"/>
          <p:nvPr/>
        </p:nvSpPr>
        <p:spPr>
          <a:xfrm>
            <a:off x="5317158" y="2189954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2B7AC-F910-4963-90BA-569413154192}"/>
              </a:ext>
            </a:extLst>
          </p:cNvPr>
          <p:cNvSpPr txBox="1"/>
          <p:nvPr/>
        </p:nvSpPr>
        <p:spPr>
          <a:xfrm>
            <a:off x="7042965" y="4601360"/>
            <a:ext cx="572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2DE5BC-672E-4A2B-8A00-E3F4209FF665}"/>
              </a:ext>
            </a:extLst>
          </p:cNvPr>
          <p:cNvSpPr txBox="1"/>
          <p:nvPr/>
        </p:nvSpPr>
        <p:spPr>
          <a:xfrm>
            <a:off x="4049038" y="5163287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03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7B38E8-FA6B-4EC5-A328-99A4D4F5B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77" y="1091514"/>
            <a:ext cx="5990631" cy="53214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EEB525-5BB0-49AA-B037-D3F6E6BA5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9" y="1082369"/>
            <a:ext cx="5990631" cy="53214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3FA98C-C06F-446C-888D-A222622C11C9}"/>
              </a:ext>
            </a:extLst>
          </p:cNvPr>
          <p:cNvSpPr/>
          <p:nvPr/>
        </p:nvSpPr>
        <p:spPr>
          <a:xfrm>
            <a:off x="4562618" y="2463042"/>
            <a:ext cx="596591" cy="58828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917A13-7B87-4F8F-B8A4-AA36B680EF63}"/>
              </a:ext>
            </a:extLst>
          </p:cNvPr>
          <p:cNvSpPr/>
          <p:nvPr/>
        </p:nvSpPr>
        <p:spPr>
          <a:xfrm>
            <a:off x="3461030" y="3649459"/>
            <a:ext cx="506405" cy="44091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FA1722-5FC4-44BF-8F5F-3F61A5C895AD}"/>
              </a:ext>
            </a:extLst>
          </p:cNvPr>
          <p:cNvSpPr/>
          <p:nvPr/>
        </p:nvSpPr>
        <p:spPr>
          <a:xfrm>
            <a:off x="1855246" y="3045825"/>
            <a:ext cx="427199" cy="44091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7DD76E-AE96-4D4D-9D1C-8988EF8121F7}"/>
              </a:ext>
            </a:extLst>
          </p:cNvPr>
          <p:cNvSpPr/>
          <p:nvPr/>
        </p:nvSpPr>
        <p:spPr>
          <a:xfrm>
            <a:off x="3042955" y="4536071"/>
            <a:ext cx="1756792" cy="178235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AA3339-146A-4705-91A7-23D7770F6924}"/>
              </a:ext>
            </a:extLst>
          </p:cNvPr>
          <p:cNvSpPr/>
          <p:nvPr/>
        </p:nvSpPr>
        <p:spPr>
          <a:xfrm>
            <a:off x="10580273" y="2367394"/>
            <a:ext cx="713146" cy="74463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4D904E-2DEE-4219-810C-7F2F05C7173E}"/>
              </a:ext>
            </a:extLst>
          </p:cNvPr>
          <p:cNvSpPr/>
          <p:nvPr/>
        </p:nvSpPr>
        <p:spPr>
          <a:xfrm>
            <a:off x="9534681" y="3449745"/>
            <a:ext cx="506405" cy="44091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03F7A8-8609-4495-9A36-8C9A16F77AE8}"/>
              </a:ext>
            </a:extLst>
          </p:cNvPr>
          <p:cNvSpPr/>
          <p:nvPr/>
        </p:nvSpPr>
        <p:spPr>
          <a:xfrm>
            <a:off x="7892040" y="3026389"/>
            <a:ext cx="427199" cy="43185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6A42BF-E206-49FB-A3E0-A494658DFFD1}"/>
              </a:ext>
            </a:extLst>
          </p:cNvPr>
          <p:cNvSpPr/>
          <p:nvPr/>
        </p:nvSpPr>
        <p:spPr>
          <a:xfrm>
            <a:off x="9053384" y="4491697"/>
            <a:ext cx="1828800" cy="182672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7EED79-955F-470A-A2BC-D44553B0FDD4}"/>
              </a:ext>
            </a:extLst>
          </p:cNvPr>
          <p:cNvSpPr txBox="1"/>
          <p:nvPr/>
        </p:nvSpPr>
        <p:spPr>
          <a:xfrm>
            <a:off x="47625" y="0"/>
            <a:ext cx="1188076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37: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28 527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1.21%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197AEB-87AF-4338-A984-E992AE880218}"/>
              </a:ext>
            </a:extLst>
          </p:cNvPr>
          <p:cNvSpPr txBox="1"/>
          <p:nvPr/>
        </p:nvSpPr>
        <p:spPr>
          <a:xfrm>
            <a:off x="2368492" y="2836946"/>
            <a:ext cx="218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A5225-166D-4820-B9DA-2224368B57C5}"/>
              </a:ext>
            </a:extLst>
          </p:cNvPr>
          <p:cNvSpPr txBox="1"/>
          <p:nvPr/>
        </p:nvSpPr>
        <p:spPr>
          <a:xfrm>
            <a:off x="5176007" y="2411226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93CD4A-FAAA-455A-827B-507A095FEEA2}"/>
              </a:ext>
            </a:extLst>
          </p:cNvPr>
          <p:cNvSpPr txBox="1"/>
          <p:nvPr/>
        </p:nvSpPr>
        <p:spPr>
          <a:xfrm>
            <a:off x="3544050" y="3208540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677EC-AFE5-476F-AEA4-A62B5D4D2233}"/>
              </a:ext>
            </a:extLst>
          </p:cNvPr>
          <p:cNvSpPr txBox="1"/>
          <p:nvPr/>
        </p:nvSpPr>
        <p:spPr>
          <a:xfrm>
            <a:off x="4877711" y="4792117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C4B85E-EAB6-4288-9EAE-FD445612E5FA}"/>
              </a:ext>
            </a:extLst>
          </p:cNvPr>
          <p:cNvSpPr txBox="1"/>
          <p:nvPr/>
        </p:nvSpPr>
        <p:spPr>
          <a:xfrm>
            <a:off x="8373744" y="2642059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B769D0-8CD6-4DC6-84F7-9DB07FB10C54}"/>
              </a:ext>
            </a:extLst>
          </p:cNvPr>
          <p:cNvSpPr txBox="1"/>
          <p:nvPr/>
        </p:nvSpPr>
        <p:spPr>
          <a:xfrm>
            <a:off x="11278835" y="2411226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D01C95-BE51-4DFC-B02E-7AE5405A01AF}"/>
              </a:ext>
            </a:extLst>
          </p:cNvPr>
          <p:cNvSpPr txBox="1"/>
          <p:nvPr/>
        </p:nvSpPr>
        <p:spPr>
          <a:xfrm>
            <a:off x="9549302" y="2816200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13213-0DD9-4EF0-8705-8C7018506E51}"/>
              </a:ext>
            </a:extLst>
          </p:cNvPr>
          <p:cNvSpPr txBox="1"/>
          <p:nvPr/>
        </p:nvSpPr>
        <p:spPr>
          <a:xfrm>
            <a:off x="10940651" y="4851056"/>
            <a:ext cx="608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43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980F30A-584F-4AF8-AA45-E5EA5045136F}"/>
              </a:ext>
            </a:extLst>
          </p:cNvPr>
          <p:cNvSpPr/>
          <p:nvPr/>
        </p:nvSpPr>
        <p:spPr>
          <a:xfrm>
            <a:off x="337751" y="5830"/>
            <a:ext cx="11574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38: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35 535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1.28%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3.65%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D85F55-3DC6-42DA-BBDB-47C729D84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8" y="920771"/>
            <a:ext cx="9244227" cy="592884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37CF70D-59E9-4B87-A653-C30A760BEF1D}"/>
              </a:ext>
            </a:extLst>
          </p:cNvPr>
          <p:cNvSpPr/>
          <p:nvPr/>
        </p:nvSpPr>
        <p:spPr>
          <a:xfrm>
            <a:off x="2883244" y="2568375"/>
            <a:ext cx="4283675" cy="225718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9FFA79AA-679A-40E5-A28A-4B5391FEAA3E}"/>
              </a:ext>
            </a:extLst>
          </p:cNvPr>
          <p:cNvSpPr/>
          <p:nvPr/>
        </p:nvSpPr>
        <p:spPr>
          <a:xfrm>
            <a:off x="1346888" y="5726777"/>
            <a:ext cx="926756" cy="49263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86E4442-B04B-4632-9E6E-C83BEFCD0FC3}"/>
              </a:ext>
            </a:extLst>
          </p:cNvPr>
          <p:cNvSpPr txBox="1"/>
          <p:nvPr/>
        </p:nvSpPr>
        <p:spPr>
          <a:xfrm>
            <a:off x="3489820" y="2190600"/>
            <a:ext cx="691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298E902-1A90-4CB3-AE20-E27F8EE40561}"/>
              </a:ext>
            </a:extLst>
          </p:cNvPr>
          <p:cNvSpPr txBox="1"/>
          <p:nvPr/>
        </p:nvSpPr>
        <p:spPr>
          <a:xfrm>
            <a:off x="1664043" y="5247503"/>
            <a:ext cx="300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434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23117F2-4593-9EFE-090A-F157D6C5E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9" y="810049"/>
            <a:ext cx="9822837" cy="59367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9CB127-50B0-435C-AF89-718870B73F87}"/>
              </a:ext>
            </a:extLst>
          </p:cNvPr>
          <p:cNvSpPr/>
          <p:nvPr/>
        </p:nvSpPr>
        <p:spPr>
          <a:xfrm>
            <a:off x="5504576" y="2238028"/>
            <a:ext cx="1182847" cy="82604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83F613-E46D-43F5-A714-B51CF834EE85}"/>
              </a:ext>
            </a:extLst>
          </p:cNvPr>
          <p:cNvSpPr/>
          <p:nvPr/>
        </p:nvSpPr>
        <p:spPr>
          <a:xfrm>
            <a:off x="5010303" y="5416910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6117F-EBC4-41D8-BC60-0496BB4F1ED1}"/>
              </a:ext>
            </a:extLst>
          </p:cNvPr>
          <p:cNvSpPr txBox="1"/>
          <p:nvPr/>
        </p:nvSpPr>
        <p:spPr>
          <a:xfrm>
            <a:off x="98855" y="225274"/>
            <a:ext cx="11780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14 725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0.17%;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0.33 %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1F077-D939-4F57-8CC4-403AC1174BDA}"/>
              </a:ext>
            </a:extLst>
          </p:cNvPr>
          <p:cNvSpPr txBox="1"/>
          <p:nvPr/>
        </p:nvSpPr>
        <p:spPr>
          <a:xfrm>
            <a:off x="5988909" y="3162886"/>
            <a:ext cx="576648" cy="46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08E5C-0CFA-4D62-A246-3E377F3919BA}"/>
              </a:ext>
            </a:extLst>
          </p:cNvPr>
          <p:cNvSpPr txBox="1"/>
          <p:nvPr/>
        </p:nvSpPr>
        <p:spPr>
          <a:xfrm>
            <a:off x="6096000" y="5977486"/>
            <a:ext cx="469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32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842D3D9-034C-40F4-907B-AE0AD96BBC3D}"/>
              </a:ext>
            </a:extLst>
          </p:cNvPr>
          <p:cNvSpPr/>
          <p:nvPr/>
        </p:nvSpPr>
        <p:spPr>
          <a:xfrm>
            <a:off x="164757" y="26432"/>
            <a:ext cx="11862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39: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47964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0.69%;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1.29%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3.65%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9DA222-F868-460C-AA4D-B2CFA0733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8" y="949762"/>
            <a:ext cx="9144000" cy="5836932"/>
          </a:xfrm>
          <a:prstGeom prst="rect">
            <a:avLst/>
          </a:prstGeom>
        </p:spPr>
      </p:pic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0DCDFA82-3B13-4394-BB93-EE823EF6DB5F}"/>
              </a:ext>
            </a:extLst>
          </p:cNvPr>
          <p:cNvSpPr/>
          <p:nvPr/>
        </p:nvSpPr>
        <p:spPr>
          <a:xfrm>
            <a:off x="4415784" y="1972563"/>
            <a:ext cx="4654378" cy="2365829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08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56466B1-2492-109A-C68C-EB4473E22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8" y="1466335"/>
            <a:ext cx="5402345" cy="4973955"/>
          </a:xfrm>
          <a:prstGeom prst="rect">
            <a:avLst/>
          </a:prstGeom>
        </p:spPr>
      </p:pic>
      <p:pic>
        <p:nvPicPr>
          <p:cNvPr id="8" name="Obrázek 7" descr="13072_Resinit_Cenoman_15_FL14">
            <a:extLst>
              <a:ext uri="{FF2B5EF4-FFF2-40B4-BE49-F238E27FC236}">
                <a16:creationId xmlns:a16="http://schemas.microsoft.com/office/drawing/2014/main" id="{1B083011-9C51-D2D4-9535-817BAB71F6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92" y="1466335"/>
            <a:ext cx="6107498" cy="487039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E9D15B4-8241-4672-A44F-5784324A275F}"/>
              </a:ext>
            </a:extLst>
          </p:cNvPr>
          <p:cNvSpPr txBox="1"/>
          <p:nvPr/>
        </p:nvSpPr>
        <p:spPr>
          <a:xfrm>
            <a:off x="9664792" y="444327"/>
            <a:ext cx="193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B4E636-8ACB-47D3-AFB4-95739A2CEE2C}"/>
              </a:ext>
            </a:extLst>
          </p:cNvPr>
          <p:cNvSpPr/>
          <p:nvPr/>
        </p:nvSpPr>
        <p:spPr>
          <a:xfrm>
            <a:off x="341268" y="4136726"/>
            <a:ext cx="1462120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651057-49D0-4EAA-BFA9-FB0F5D072E97}"/>
              </a:ext>
            </a:extLst>
          </p:cNvPr>
          <p:cNvSpPr/>
          <p:nvPr/>
        </p:nvSpPr>
        <p:spPr>
          <a:xfrm>
            <a:off x="579390" y="2437305"/>
            <a:ext cx="913001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351B38-0F0A-4695-84B4-866ECEAEF265}"/>
              </a:ext>
            </a:extLst>
          </p:cNvPr>
          <p:cNvSpPr/>
          <p:nvPr/>
        </p:nvSpPr>
        <p:spPr>
          <a:xfrm>
            <a:off x="1789653" y="5798361"/>
            <a:ext cx="579602" cy="47397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DBB467-B213-418F-9591-64F460F4BD18}"/>
              </a:ext>
            </a:extLst>
          </p:cNvPr>
          <p:cNvSpPr/>
          <p:nvPr/>
        </p:nvSpPr>
        <p:spPr>
          <a:xfrm>
            <a:off x="5832223" y="4026692"/>
            <a:ext cx="1462120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7D08E0-46D6-472B-9AEE-B44A6DC08985}"/>
              </a:ext>
            </a:extLst>
          </p:cNvPr>
          <p:cNvSpPr/>
          <p:nvPr/>
        </p:nvSpPr>
        <p:spPr>
          <a:xfrm>
            <a:off x="6002177" y="2328380"/>
            <a:ext cx="913001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4A17F2-EBEF-4273-8FB7-9288776CDA3F}"/>
              </a:ext>
            </a:extLst>
          </p:cNvPr>
          <p:cNvSpPr/>
          <p:nvPr/>
        </p:nvSpPr>
        <p:spPr>
          <a:xfrm>
            <a:off x="7503592" y="5560217"/>
            <a:ext cx="579602" cy="47397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CC21B-9078-49F2-8765-5B1DBFEC94E0}"/>
              </a:ext>
            </a:extLst>
          </p:cNvPr>
          <p:cNvSpPr txBox="1"/>
          <p:nvPr/>
        </p:nvSpPr>
        <p:spPr>
          <a:xfrm>
            <a:off x="134348" y="-14504"/>
            <a:ext cx="11923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</a:t>
            </a:r>
            <a:r>
              <a:rPr lang="cs-CZ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14 725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0.10%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0.33 %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6B6D5A-ECC0-42F1-B133-8B6C22D1ED6D}"/>
              </a:ext>
            </a:extLst>
          </p:cNvPr>
          <p:cNvSpPr txBox="1"/>
          <p:nvPr/>
        </p:nvSpPr>
        <p:spPr>
          <a:xfrm>
            <a:off x="1411190" y="3089189"/>
            <a:ext cx="579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90DA4-0EBF-46EC-A4B0-D5BC791C0975}"/>
              </a:ext>
            </a:extLst>
          </p:cNvPr>
          <p:cNvSpPr txBox="1"/>
          <p:nvPr/>
        </p:nvSpPr>
        <p:spPr>
          <a:xfrm>
            <a:off x="268447" y="4794422"/>
            <a:ext cx="471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C2983-FD23-4B0B-A077-1C6CD55F064E}"/>
              </a:ext>
            </a:extLst>
          </p:cNvPr>
          <p:cNvSpPr txBox="1"/>
          <p:nvPr/>
        </p:nvSpPr>
        <p:spPr>
          <a:xfrm>
            <a:off x="2369255" y="5875063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C28DB1-300D-4412-AAA5-864085AC9853}"/>
              </a:ext>
            </a:extLst>
          </p:cNvPr>
          <p:cNvSpPr txBox="1"/>
          <p:nvPr/>
        </p:nvSpPr>
        <p:spPr>
          <a:xfrm>
            <a:off x="6647033" y="2967335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9A0731-A801-417A-80D5-61F3460568A7}"/>
              </a:ext>
            </a:extLst>
          </p:cNvPr>
          <p:cNvSpPr txBox="1"/>
          <p:nvPr/>
        </p:nvSpPr>
        <p:spPr>
          <a:xfrm>
            <a:off x="5602533" y="4883347"/>
            <a:ext cx="493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8F5D7B-EA50-4142-86F7-D22DF5481FB0}"/>
              </a:ext>
            </a:extLst>
          </p:cNvPr>
          <p:cNvSpPr txBox="1"/>
          <p:nvPr/>
        </p:nvSpPr>
        <p:spPr>
          <a:xfrm>
            <a:off x="8083194" y="5684108"/>
            <a:ext cx="36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CC10FF17-4A7E-44B5-A161-E69D6B6D8804}"/>
              </a:ext>
            </a:extLst>
          </p:cNvPr>
          <p:cNvSpPr/>
          <p:nvPr/>
        </p:nvSpPr>
        <p:spPr>
          <a:xfrm>
            <a:off x="9294999" y="42730"/>
            <a:ext cx="2676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600" dirty="0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935E4F85-598B-43D7-B4C7-A32061ACAB24}"/>
              </a:ext>
            </a:extLst>
          </p:cNvPr>
          <p:cNvSpPr/>
          <p:nvPr/>
        </p:nvSpPr>
        <p:spPr>
          <a:xfrm>
            <a:off x="9447401" y="381284"/>
            <a:ext cx="26760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868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6B098CF1-0AE0-46F6-AF3E-BBACD323B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2" y="637563"/>
            <a:ext cx="10339928" cy="619003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C35505-0259-425E-BAF4-76FC29042734}"/>
              </a:ext>
            </a:extLst>
          </p:cNvPr>
          <p:cNvSpPr/>
          <p:nvPr/>
        </p:nvSpPr>
        <p:spPr>
          <a:xfrm>
            <a:off x="2221191" y="1870786"/>
            <a:ext cx="2008938" cy="111319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0FA0AF-A0C2-4A2B-81D6-B6BAE2F16D24}"/>
              </a:ext>
            </a:extLst>
          </p:cNvPr>
          <p:cNvSpPr/>
          <p:nvPr/>
        </p:nvSpPr>
        <p:spPr>
          <a:xfrm>
            <a:off x="7055342" y="4486913"/>
            <a:ext cx="2287579" cy="132059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751E62-32E9-4BFB-AADC-1AC161E21C10}"/>
              </a:ext>
            </a:extLst>
          </p:cNvPr>
          <p:cNvSpPr txBox="1"/>
          <p:nvPr/>
        </p:nvSpPr>
        <p:spPr>
          <a:xfrm>
            <a:off x="428517" y="-326178"/>
            <a:ext cx="1157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</a:t>
            </a:r>
            <a:r>
              <a:rPr lang="cs-CZ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1 278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0.80%;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vitrinite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1854E-FABC-40A4-93F8-2720035F8BBF}"/>
              </a:ext>
            </a:extLst>
          </p:cNvPr>
          <p:cNvSpPr txBox="1"/>
          <p:nvPr/>
        </p:nvSpPr>
        <p:spPr>
          <a:xfrm>
            <a:off x="4324964" y="1724505"/>
            <a:ext cx="469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D0032-BAAA-4385-A49E-216FB22FDEBD}"/>
              </a:ext>
            </a:extLst>
          </p:cNvPr>
          <p:cNvSpPr txBox="1"/>
          <p:nvPr/>
        </p:nvSpPr>
        <p:spPr>
          <a:xfrm>
            <a:off x="9342921" y="5529179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2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113E567-AC6B-42C8-9F15-0CF627BDB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1" y="871325"/>
            <a:ext cx="9916522" cy="59508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3452DB-05F4-4AAD-BEC9-894112B3DB07}"/>
              </a:ext>
            </a:extLst>
          </p:cNvPr>
          <p:cNvSpPr/>
          <p:nvPr/>
        </p:nvSpPr>
        <p:spPr>
          <a:xfrm>
            <a:off x="5037303" y="3408246"/>
            <a:ext cx="504109" cy="289400"/>
          </a:xfrm>
          <a:prstGeom prst="roundRect">
            <a:avLst>
              <a:gd name="adj" fmla="val 47979"/>
            </a:avLst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094B79-FC90-4C4B-80AB-5F620528E8AA}"/>
              </a:ext>
            </a:extLst>
          </p:cNvPr>
          <p:cNvSpPr/>
          <p:nvPr/>
        </p:nvSpPr>
        <p:spPr>
          <a:xfrm>
            <a:off x="3792422" y="3458743"/>
            <a:ext cx="450065" cy="359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5246F-E5EF-4AEB-A864-8762744C488B}"/>
              </a:ext>
            </a:extLst>
          </p:cNvPr>
          <p:cNvSpPr txBox="1"/>
          <p:nvPr/>
        </p:nvSpPr>
        <p:spPr>
          <a:xfrm>
            <a:off x="278875" y="35855"/>
            <a:ext cx="117756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28 527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0.67%;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 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1.22% and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3.05%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92B2C-EA41-4D72-8213-17974CD6E362}"/>
              </a:ext>
            </a:extLst>
          </p:cNvPr>
          <p:cNvSpPr txBox="1"/>
          <p:nvPr/>
        </p:nvSpPr>
        <p:spPr>
          <a:xfrm>
            <a:off x="3726519" y="3097604"/>
            <a:ext cx="515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01D88-61B5-4E18-8E22-E1F7DE922E00}"/>
              </a:ext>
            </a:extLst>
          </p:cNvPr>
          <p:cNvSpPr txBox="1"/>
          <p:nvPr/>
        </p:nvSpPr>
        <p:spPr>
          <a:xfrm>
            <a:off x="4828946" y="3091281"/>
            <a:ext cx="373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016A09AA-00BF-48E8-A27B-0D0BFC542DA0}"/>
              </a:ext>
            </a:extLst>
          </p:cNvPr>
          <p:cNvSpPr/>
          <p:nvPr/>
        </p:nvSpPr>
        <p:spPr>
          <a:xfrm>
            <a:off x="5861901" y="4561286"/>
            <a:ext cx="609600" cy="387293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64A166-5A30-4C76-9AC9-42CE366FABBB}"/>
              </a:ext>
            </a:extLst>
          </p:cNvPr>
          <p:cNvSpPr txBox="1"/>
          <p:nvPr/>
        </p:nvSpPr>
        <p:spPr>
          <a:xfrm>
            <a:off x="5861901" y="4161693"/>
            <a:ext cx="503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25274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8">
            <a:extLst>
              <a:ext uri="{FF2B5EF4-FFF2-40B4-BE49-F238E27FC236}">
                <a16:creationId xmlns:a16="http://schemas.microsoft.com/office/drawing/2014/main" id="{3B989EAB-8D8B-497A-80FB-82036903D8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" y="1499284"/>
            <a:ext cx="5642833" cy="4845281"/>
          </a:xfrm>
          <a:prstGeom prst="rect">
            <a:avLst/>
          </a:prstGeom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C212320D-6382-4A76-AAC8-3145DCFFBAB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93" y="1499284"/>
            <a:ext cx="6148478" cy="484528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BFA078-FFEC-4D46-8C31-7869223E8B21}"/>
              </a:ext>
            </a:extLst>
          </p:cNvPr>
          <p:cNvSpPr/>
          <p:nvPr/>
        </p:nvSpPr>
        <p:spPr>
          <a:xfrm>
            <a:off x="189471" y="2633485"/>
            <a:ext cx="683742" cy="57724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952C52-56A3-497B-BA66-EEBCC6560B8D}"/>
              </a:ext>
            </a:extLst>
          </p:cNvPr>
          <p:cNvSpPr/>
          <p:nvPr/>
        </p:nvSpPr>
        <p:spPr>
          <a:xfrm>
            <a:off x="2402424" y="2481085"/>
            <a:ext cx="153935" cy="1524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F875FE-5EFD-41CA-89EE-19941624694E}"/>
              </a:ext>
            </a:extLst>
          </p:cNvPr>
          <p:cNvSpPr/>
          <p:nvPr/>
        </p:nvSpPr>
        <p:spPr>
          <a:xfrm>
            <a:off x="5951839" y="2529220"/>
            <a:ext cx="595467" cy="58502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44EA3B-E6FF-4751-A2B0-F0849B08D280}"/>
              </a:ext>
            </a:extLst>
          </p:cNvPr>
          <p:cNvSpPr/>
          <p:nvPr/>
        </p:nvSpPr>
        <p:spPr>
          <a:xfrm>
            <a:off x="8294887" y="2513600"/>
            <a:ext cx="153935" cy="1524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19282-192C-4A6E-A20B-152FFD12BA2A}"/>
              </a:ext>
            </a:extLst>
          </p:cNvPr>
          <p:cNvSpPr txBox="1"/>
          <p:nvPr/>
        </p:nvSpPr>
        <p:spPr>
          <a:xfrm>
            <a:off x="189470" y="-132174"/>
            <a:ext cx="11813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</a:t>
            </a:r>
            <a:r>
              <a:rPr lang="cs-CZ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34 515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0.66%;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1.24% and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3.65%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FD3B6-A288-4E0C-9E69-F15B880EA68D}"/>
              </a:ext>
            </a:extLst>
          </p:cNvPr>
          <p:cNvSpPr txBox="1"/>
          <p:nvPr/>
        </p:nvSpPr>
        <p:spPr>
          <a:xfrm>
            <a:off x="461319" y="3246054"/>
            <a:ext cx="411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A4B535-008E-4E71-93F7-348BD9A40919}"/>
              </a:ext>
            </a:extLst>
          </p:cNvPr>
          <p:cNvSpPr txBox="1"/>
          <p:nvPr/>
        </p:nvSpPr>
        <p:spPr>
          <a:xfrm>
            <a:off x="2339545" y="2571061"/>
            <a:ext cx="996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6174D-14F1-4977-B047-1F51B5EAE881}"/>
              </a:ext>
            </a:extLst>
          </p:cNvPr>
          <p:cNvSpPr txBox="1"/>
          <p:nvPr/>
        </p:nvSpPr>
        <p:spPr>
          <a:xfrm>
            <a:off x="6104152" y="3032726"/>
            <a:ext cx="587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E0C4E-5FB5-4E63-8F7A-33B76423A189}"/>
              </a:ext>
            </a:extLst>
          </p:cNvPr>
          <p:cNvSpPr txBox="1"/>
          <p:nvPr/>
        </p:nvSpPr>
        <p:spPr>
          <a:xfrm>
            <a:off x="8294887" y="2666000"/>
            <a:ext cx="5796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67DB0E0E-CB9D-47FC-AC53-9AFB1C36DDA7}"/>
              </a:ext>
            </a:extLst>
          </p:cNvPr>
          <p:cNvSpPr/>
          <p:nvPr/>
        </p:nvSpPr>
        <p:spPr>
          <a:xfrm>
            <a:off x="3044275" y="2290119"/>
            <a:ext cx="1477445" cy="225922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C7324A31-8087-4DC2-B056-1D2C2A826ED4}"/>
              </a:ext>
            </a:extLst>
          </p:cNvPr>
          <p:cNvSpPr/>
          <p:nvPr/>
        </p:nvSpPr>
        <p:spPr>
          <a:xfrm>
            <a:off x="9123392" y="2364777"/>
            <a:ext cx="1498683" cy="225922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AA4C26F-C7C7-424A-AC63-289E8A6D532B}"/>
              </a:ext>
            </a:extLst>
          </p:cNvPr>
          <p:cNvSpPr txBox="1"/>
          <p:nvPr/>
        </p:nvSpPr>
        <p:spPr>
          <a:xfrm>
            <a:off x="2692828" y="3494390"/>
            <a:ext cx="411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9A6C85D-697D-4C23-BA37-3107E007EDC0}"/>
              </a:ext>
            </a:extLst>
          </p:cNvPr>
          <p:cNvSpPr txBox="1"/>
          <p:nvPr/>
        </p:nvSpPr>
        <p:spPr>
          <a:xfrm>
            <a:off x="8583827" y="3429000"/>
            <a:ext cx="44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1032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9">
            <a:extLst>
              <a:ext uri="{FF2B5EF4-FFF2-40B4-BE49-F238E27FC236}">
                <a16:creationId xmlns:a16="http://schemas.microsoft.com/office/drawing/2014/main" id="{A5DB4C68-619F-9E18-77E0-05D4878B3C2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6" y="1127230"/>
            <a:ext cx="9308703" cy="571399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9FA0C6-1681-48E1-86A9-274927E0DF55}"/>
              </a:ext>
            </a:extLst>
          </p:cNvPr>
          <p:cNvSpPr/>
          <p:nvPr/>
        </p:nvSpPr>
        <p:spPr>
          <a:xfrm>
            <a:off x="1501538" y="5133647"/>
            <a:ext cx="1182847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0468E1-5117-4442-A32F-AADBE20B6CBC}"/>
              </a:ext>
            </a:extLst>
          </p:cNvPr>
          <p:cNvSpPr/>
          <p:nvPr/>
        </p:nvSpPr>
        <p:spPr>
          <a:xfrm>
            <a:off x="5371069" y="3699394"/>
            <a:ext cx="494271" cy="50978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55843B-9A40-4514-952B-F8F98AA15706}"/>
              </a:ext>
            </a:extLst>
          </p:cNvPr>
          <p:cNvSpPr/>
          <p:nvPr/>
        </p:nvSpPr>
        <p:spPr>
          <a:xfrm>
            <a:off x="9090124" y="4876436"/>
            <a:ext cx="360726" cy="40267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3A963-3ACB-4AB1-9CB0-CF4618814724}"/>
              </a:ext>
            </a:extLst>
          </p:cNvPr>
          <p:cNvSpPr txBox="1"/>
          <p:nvPr/>
        </p:nvSpPr>
        <p:spPr>
          <a:xfrm>
            <a:off x="162467" y="-659027"/>
            <a:ext cx="118977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</a:t>
            </a:r>
            <a:r>
              <a:rPr lang="cs-CZ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Uranium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34 515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ppm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Bitumen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0.66%;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Reflectance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altered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bitumen:</a:t>
            </a:r>
          </a:p>
          <a:p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1.24% ; 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ø </a:t>
            </a:r>
            <a:r>
              <a:rPr lang="cs-CZ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9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3.65%</a:t>
            </a:r>
            <a:endParaRPr lang="cs-CZ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583C28-7482-4ED7-949E-9AB8406551DA}"/>
              </a:ext>
            </a:extLst>
          </p:cNvPr>
          <p:cNvSpPr txBox="1"/>
          <p:nvPr/>
        </p:nvSpPr>
        <p:spPr>
          <a:xfrm>
            <a:off x="1161535" y="4763592"/>
            <a:ext cx="576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A0CD0-C421-4B1B-8517-AE8B7DE63E80}"/>
              </a:ext>
            </a:extLst>
          </p:cNvPr>
          <p:cNvSpPr txBox="1"/>
          <p:nvPr/>
        </p:nvSpPr>
        <p:spPr>
          <a:xfrm>
            <a:off x="6216243" y="5674836"/>
            <a:ext cx="427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3EFEB-7F01-4C8D-BECC-C3393C394257}"/>
              </a:ext>
            </a:extLst>
          </p:cNvPr>
          <p:cNvSpPr txBox="1"/>
          <p:nvPr/>
        </p:nvSpPr>
        <p:spPr>
          <a:xfrm>
            <a:off x="8773297" y="4645604"/>
            <a:ext cx="48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25FDB9DA-C578-4B64-A392-70C018594CA1}"/>
              </a:ext>
            </a:extLst>
          </p:cNvPr>
          <p:cNvSpPr/>
          <p:nvPr/>
        </p:nvSpPr>
        <p:spPr>
          <a:xfrm>
            <a:off x="5382805" y="5704734"/>
            <a:ext cx="845750" cy="74662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7095525-0289-4FCC-8F1A-C423D3ECD9A7}"/>
              </a:ext>
            </a:extLst>
          </p:cNvPr>
          <p:cNvSpPr txBox="1"/>
          <p:nvPr/>
        </p:nvSpPr>
        <p:spPr>
          <a:xfrm>
            <a:off x="5786460" y="3377850"/>
            <a:ext cx="494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239348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4990</TotalTime>
  <Words>1338</Words>
  <Application>Microsoft Office PowerPoint</Application>
  <PresentationFormat>Widescreen</PresentationFormat>
  <Paragraphs>193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16: Uranium content 9.5 ppm; Bitumen reflectance Rb = 0.53%;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Radiolytic alteration working group</dc:title>
  <dc:creator>Ivana Sýkorová</dc:creator>
  <cp:lastModifiedBy>Καλαϊτζίδης Σταύρος</cp:lastModifiedBy>
  <cp:revision>217</cp:revision>
  <cp:lastPrinted>2023-04-12T15:19:46Z</cp:lastPrinted>
  <dcterms:created xsi:type="dcterms:W3CDTF">2022-09-07T08:31:21Z</dcterms:created>
  <dcterms:modified xsi:type="dcterms:W3CDTF">2023-04-27T18:18:40Z</dcterms:modified>
</cp:coreProperties>
</file>