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8" r:id="rId2"/>
    <p:sldId id="259" r:id="rId3"/>
    <p:sldId id="296" r:id="rId4"/>
    <p:sldId id="297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4" r:id="rId20"/>
    <p:sldId id="313" r:id="rId21"/>
    <p:sldId id="271" r:id="rId22"/>
    <p:sldId id="27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90" userDrawn="1">
          <p15:clr>
            <a:srgbClr val="A4A3A4"/>
          </p15:clr>
        </p15:guide>
        <p15:guide id="4" orient="horz" pos="9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8BC"/>
    <a:srgbClr val="00CC00"/>
    <a:srgbClr val="FFCC00"/>
    <a:srgbClr val="5B9BD5"/>
    <a:srgbClr val="E6EBF0"/>
    <a:srgbClr val="9BB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7" autoAdjust="0"/>
    <p:restoredTop sz="94660"/>
  </p:normalViewPr>
  <p:slideViewPr>
    <p:cSldViewPr snapToGrid="0" snapToObjects="1" showGuides="1">
      <p:cViewPr varScale="1">
        <p:scale>
          <a:sx n="116" d="100"/>
          <a:sy n="116" d="100"/>
        </p:scale>
        <p:origin x="576" y="72"/>
      </p:cViewPr>
      <p:guideLst>
        <p:guide orient="horz" pos="1620"/>
        <p:guide pos="2880"/>
        <p:guide orient="horz" pos="690"/>
        <p:guide orient="horz" pos="9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24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KusJ\Hiltmann.W_ex_Koch\AKTEN\220-01-ICCP\Working%20Groups\SelfHeating%20WG\2022\2022%20Round%20Robin%20Exercise\Ewaluacja\Statistics%20for%20Round%20Robin%20Exercise%202023%205.09.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usJ\Hiltmann.W_ex_Koch\AKTEN\220-01-ICCP\Working%20Groups\SelfHeating%20WG\2020\2020%20Round%20Robin%20Exercise\Statystyka\Magda_2021_09_13\Statistics%20SHWG%202021%20%2013092021_Obliczenia_1309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usJ\Hiltmann.W_ex_Koch\AKTEN\220-01-ICCP\Working%20Groups\SelfHeating%20WG\2020\2020%20Round%20Robin%20Exercise\Statystyka\Magda_2021_09_13\Statistics%20SHWG%202021%20%2013092021_Obliczenia_1309202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usJ\Hiltmann.W_ex_Koch\AKTEN\220-01-ICCP\Working%20Groups\SelfHeating%20WG\2020\2020%20Round%20Robin%20Exercise\Statystyka\Magda_2021_09_13\Statistics%20SHWG%202021%20%2013092021_Obliczenia_1309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KusJ\Hiltmann.W_ex_Koch\AKTEN\220-01-ICCP\Working%20Groups\SelfHeating%20WG\2020\2020%20Round%20Robin%20Exercise\Statystyka\Magda_2021_09_13\Statistics%20SHWG%202021%20%2013092021_Obliczenia_1309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860412498337389E-2"/>
          <c:y val="0.33356605405651241"/>
          <c:w val="0.87623113157993093"/>
          <c:h val="0.62179682846769913"/>
        </c:manualLayout>
      </c:layout>
      <c:stockChart>
        <c:ser>
          <c:idx val="0"/>
          <c:order val="0"/>
          <c:tx>
            <c:v>Min 2022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[1]Tabelle2!$B$3:$B$28</c:f>
              <c:strCache>
                <c:ptCount val="26"/>
                <c:pt idx="0">
                  <c:v>Coaly particle</c:v>
                </c:pt>
                <c:pt idx="1">
                  <c:v>Minerals</c:v>
                </c:pt>
                <c:pt idx="2">
                  <c:v>Non-altered</c:v>
                </c:pt>
                <c:pt idx="3">
                  <c:v>Altered</c:v>
                </c:pt>
                <c:pt idx="4">
                  <c:v>Newly formed</c:v>
                </c:pt>
                <c:pt idx="5">
                  <c:v>Non-altered Huminite</c:v>
                </c:pt>
                <c:pt idx="6">
                  <c:v>Non-altered Vitrinite</c:v>
                </c:pt>
                <c:pt idx="7">
                  <c:v>Non-altered Liptinite</c:v>
                </c:pt>
                <c:pt idx="8">
                  <c:v> Non-altered Inertinite</c:v>
                </c:pt>
                <c:pt idx="9">
                  <c:v>Massive</c:v>
                </c:pt>
                <c:pt idx="10">
                  <c:v>Porous</c:v>
                </c:pt>
                <c:pt idx="11">
                  <c:v>Bitumen</c:v>
                </c:pt>
                <c:pt idx="12">
                  <c:v>Pyrolytic carbon</c:v>
                </c:pt>
                <c:pt idx="13">
                  <c:v>Chars</c:v>
                </c:pt>
                <c:pt idx="14">
                  <c:v>Coke</c:v>
                </c:pt>
                <c:pt idx="15">
                  <c:v>"Pseudomicrinite"</c:v>
                </c:pt>
                <c:pt idx="16">
                  <c:v>Non-fluorescent</c:v>
                </c:pt>
                <c:pt idx="17">
                  <c:v>Fluorescent</c:v>
                </c:pt>
                <c:pt idx="18">
                  <c:v>Isotropic</c:v>
                </c:pt>
                <c:pt idx="19">
                  <c:v>Anisotropic</c:v>
                </c:pt>
                <c:pt idx="20">
                  <c:v>Fractures, Fissures, Cracks</c:v>
                </c:pt>
                <c:pt idx="21">
                  <c:v>Paler Oxidation Rims</c:v>
                </c:pt>
                <c:pt idx="22">
                  <c:v>Darker Oxidation Rims</c:v>
                </c:pt>
                <c:pt idx="23">
                  <c:v>Plasticised Edges </c:v>
                </c:pt>
                <c:pt idx="24">
                  <c:v>Devolatilisation Pores</c:v>
                </c:pt>
                <c:pt idx="25">
                  <c:v>Paler Particle</c:v>
                </c:pt>
              </c:strCache>
            </c:strRef>
          </c:cat>
          <c:val>
            <c:numRef>
              <c:f>Arkusz6!$C$3:$C$28</c:f>
              <c:numCache>
                <c:formatCode>0</c:formatCode>
                <c:ptCount val="26"/>
                <c:pt idx="0">
                  <c:v>85.7</c:v>
                </c:pt>
                <c:pt idx="1">
                  <c:v>85.7</c:v>
                </c:pt>
                <c:pt idx="2">
                  <c:v>71.400000000000006</c:v>
                </c:pt>
                <c:pt idx="3">
                  <c:v>42.9</c:v>
                </c:pt>
                <c:pt idx="4">
                  <c:v>42.9</c:v>
                </c:pt>
                <c:pt idx="5">
                  <c:v>95.2</c:v>
                </c:pt>
                <c:pt idx="6">
                  <c:v>71.400000000000006</c:v>
                </c:pt>
                <c:pt idx="7">
                  <c:v>100</c:v>
                </c:pt>
                <c:pt idx="8">
                  <c:v>76.2</c:v>
                </c:pt>
                <c:pt idx="9">
                  <c:v>23.8</c:v>
                </c:pt>
                <c:pt idx="10">
                  <c:v>19</c:v>
                </c:pt>
                <c:pt idx="11">
                  <c:v>95.2</c:v>
                </c:pt>
                <c:pt idx="12">
                  <c:v>95.2</c:v>
                </c:pt>
                <c:pt idx="13">
                  <c:v>81</c:v>
                </c:pt>
                <c:pt idx="14">
                  <c:v>28.6</c:v>
                </c:pt>
                <c:pt idx="15">
                  <c:v>66.7</c:v>
                </c:pt>
                <c:pt idx="16">
                  <c:v>76.2</c:v>
                </c:pt>
                <c:pt idx="17">
                  <c:v>81</c:v>
                </c:pt>
                <c:pt idx="18">
                  <c:v>33.299999999999997</c:v>
                </c:pt>
                <c:pt idx="19">
                  <c:v>28.6</c:v>
                </c:pt>
                <c:pt idx="20">
                  <c:v>9.5</c:v>
                </c:pt>
                <c:pt idx="21">
                  <c:v>81</c:v>
                </c:pt>
                <c:pt idx="22">
                  <c:v>90.5</c:v>
                </c:pt>
                <c:pt idx="23">
                  <c:v>19</c:v>
                </c:pt>
                <c:pt idx="24">
                  <c:v>19</c:v>
                </c:pt>
                <c:pt idx="25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7F-4D55-90D9-C8C2662C6F0E}"/>
            </c:ext>
          </c:extLst>
        </c:ser>
        <c:ser>
          <c:idx val="1"/>
          <c:order val="1"/>
          <c:tx>
            <c:v>Max 2022</c:v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[1]Tabelle2!$B$3:$B$28</c:f>
              <c:strCache>
                <c:ptCount val="26"/>
                <c:pt idx="0">
                  <c:v>Coaly particle</c:v>
                </c:pt>
                <c:pt idx="1">
                  <c:v>Minerals</c:v>
                </c:pt>
                <c:pt idx="2">
                  <c:v>Non-altered</c:v>
                </c:pt>
                <c:pt idx="3">
                  <c:v>Altered</c:v>
                </c:pt>
                <c:pt idx="4">
                  <c:v>Newly formed</c:v>
                </c:pt>
                <c:pt idx="5">
                  <c:v>Non-altered Huminite</c:v>
                </c:pt>
                <c:pt idx="6">
                  <c:v>Non-altered Vitrinite</c:v>
                </c:pt>
                <c:pt idx="7">
                  <c:v>Non-altered Liptinite</c:v>
                </c:pt>
                <c:pt idx="8">
                  <c:v> Non-altered Inertinite</c:v>
                </c:pt>
                <c:pt idx="9">
                  <c:v>Massive</c:v>
                </c:pt>
                <c:pt idx="10">
                  <c:v>Porous</c:v>
                </c:pt>
                <c:pt idx="11">
                  <c:v>Bitumen</c:v>
                </c:pt>
                <c:pt idx="12">
                  <c:v>Pyrolytic carbon</c:v>
                </c:pt>
                <c:pt idx="13">
                  <c:v>Chars</c:v>
                </c:pt>
                <c:pt idx="14">
                  <c:v>Coke</c:v>
                </c:pt>
                <c:pt idx="15">
                  <c:v>"Pseudomicrinite"</c:v>
                </c:pt>
                <c:pt idx="16">
                  <c:v>Non-fluorescent</c:v>
                </c:pt>
                <c:pt idx="17">
                  <c:v>Fluorescent</c:v>
                </c:pt>
                <c:pt idx="18">
                  <c:v>Isotropic</c:v>
                </c:pt>
                <c:pt idx="19">
                  <c:v>Anisotropic</c:v>
                </c:pt>
                <c:pt idx="20">
                  <c:v>Fractures, Fissures, Cracks</c:v>
                </c:pt>
                <c:pt idx="21">
                  <c:v>Paler Oxidation Rims</c:v>
                </c:pt>
                <c:pt idx="22">
                  <c:v>Darker Oxidation Rims</c:v>
                </c:pt>
                <c:pt idx="23">
                  <c:v>Plasticised Edges </c:v>
                </c:pt>
                <c:pt idx="24">
                  <c:v>Devolatilisation Pores</c:v>
                </c:pt>
                <c:pt idx="25">
                  <c:v>Paler Particle</c:v>
                </c:pt>
              </c:strCache>
            </c:strRef>
          </c:cat>
          <c:val>
            <c:numRef>
              <c:f>Arkusz6!$D$3:$D$28</c:f>
              <c:numCache>
                <c:formatCode>General</c:formatCode>
                <c:ptCount val="2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7F-4D55-90D9-C8C2662C6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484291192"/>
        <c:axId val="484299392"/>
      </c:stockChart>
      <c:stockChart>
        <c:ser>
          <c:idx val="2"/>
          <c:order val="2"/>
          <c:tx>
            <c:v>Average 2022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rgbClr val="92D050"/>
              </a:solidFill>
              <a:ln>
                <a:noFill/>
              </a:ln>
              <a:effectLst/>
            </c:spPr>
          </c:marker>
          <c:dPt>
            <c:idx val="2"/>
            <c:marker>
              <c:symbol val="square"/>
              <c:size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A7F-4D55-90D9-C8C2662C6F0E}"/>
              </c:ext>
            </c:extLst>
          </c:dPt>
          <c:dPt>
            <c:idx val="3"/>
            <c:marker>
              <c:symbol val="square"/>
              <c:size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A7F-4D55-90D9-C8C2662C6F0E}"/>
              </c:ext>
            </c:extLst>
          </c:dPt>
          <c:dPt>
            <c:idx val="6"/>
            <c:marker>
              <c:symbol val="square"/>
              <c:size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3A7F-4D55-90D9-C8C2662C6F0E}"/>
              </c:ext>
            </c:extLst>
          </c:dPt>
          <c:dPt>
            <c:idx val="9"/>
            <c:marker>
              <c:symbol val="square"/>
              <c:size val="8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3A7F-4D55-90D9-C8C2662C6F0E}"/>
              </c:ext>
            </c:extLst>
          </c:dPt>
          <c:dPt>
            <c:idx val="10"/>
            <c:marker>
              <c:symbol val="square"/>
              <c:size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3A7F-4D55-90D9-C8C2662C6F0E}"/>
              </c:ext>
            </c:extLst>
          </c:dPt>
          <c:dPt>
            <c:idx val="11"/>
            <c:marker>
              <c:symbol val="square"/>
              <c:size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3A7F-4D55-90D9-C8C2662C6F0E}"/>
              </c:ext>
            </c:extLst>
          </c:dPt>
          <c:dPt>
            <c:idx val="18"/>
            <c:marker>
              <c:symbol val="square"/>
              <c:size val="8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3A7F-4D55-90D9-C8C2662C6F0E}"/>
              </c:ext>
            </c:extLst>
          </c:dPt>
          <c:dPt>
            <c:idx val="19"/>
            <c:marker>
              <c:symbol val="square"/>
              <c:size val="8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3A7F-4D55-90D9-C8C2662C6F0E}"/>
              </c:ext>
            </c:extLst>
          </c:dPt>
          <c:dPt>
            <c:idx val="20"/>
            <c:marker>
              <c:symbol val="square"/>
              <c:size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3A7F-4D55-90D9-C8C2662C6F0E}"/>
              </c:ext>
            </c:extLst>
          </c:dPt>
          <c:dPt>
            <c:idx val="23"/>
            <c:marker>
              <c:symbol val="square"/>
              <c:size val="8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3A7F-4D55-90D9-C8C2662C6F0E}"/>
              </c:ext>
            </c:extLst>
          </c:dPt>
          <c:dPt>
            <c:idx val="24"/>
            <c:marker>
              <c:symbol val="square"/>
              <c:size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3A7F-4D55-90D9-C8C2662C6F0E}"/>
              </c:ext>
            </c:extLst>
          </c:dPt>
          <c:dPt>
            <c:idx val="25"/>
            <c:marker>
              <c:symbol val="square"/>
              <c:size val="8"/>
              <c:spPr>
                <a:solidFill>
                  <a:srgbClr val="FF000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3A7F-4D55-90D9-C8C2662C6F0E}"/>
              </c:ext>
            </c:extLst>
          </c:dPt>
          <c:dPt>
            <c:idx val="28"/>
            <c:marker>
              <c:symbol val="square"/>
              <c:size val="8"/>
              <c:spPr>
                <a:solidFill>
                  <a:srgbClr val="92D05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3A7F-4D55-90D9-C8C2662C6F0E}"/>
              </c:ext>
            </c:extLst>
          </c:dPt>
          <c:dLbls>
            <c:dLbl>
              <c:idx val="9"/>
              <c:layout>
                <c:manualLayout>
                  <c:x val="-7.3220854479571496E-2"/>
                  <c:y val="8.5069176199920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A7F-4D55-90D9-C8C2662C6F0E}"/>
                </c:ext>
              </c:extLst>
            </c:dLbl>
            <c:dLbl>
              <c:idx val="18"/>
              <c:layout>
                <c:manualLayout>
                  <c:x val="-7.1067299936054776E-2"/>
                  <c:y val="2.83563920666406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3A7F-4D55-90D9-C8C2662C6F0E}"/>
                </c:ext>
              </c:extLst>
            </c:dLbl>
            <c:dLbl>
              <c:idx val="19"/>
              <c:layout>
                <c:manualLayout>
                  <c:x val="-0.11844549989342441"/>
                  <c:y val="7.6562258579929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A7F-4D55-90D9-C8C2662C6F0E}"/>
                </c:ext>
              </c:extLst>
            </c:dLbl>
            <c:dLbl>
              <c:idx val="23"/>
              <c:layout>
                <c:manualLayout>
                  <c:x val="-7.5374409023088312E-2"/>
                  <c:y val="1.41781960333203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3A7F-4D55-90D9-C8C2662C6F0E}"/>
                </c:ext>
              </c:extLst>
            </c:dLbl>
            <c:dLbl>
              <c:idx val="25"/>
              <c:layout>
                <c:manualLayout>
                  <c:x val="-6.2453081761987453E-2"/>
                  <c:y val="7.3726619373265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A7F-4D55-90D9-C8C2662C6F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'[2]Formy w zdjeciach'!$B$3:$B$31</c:f>
              <c:strCache>
                <c:ptCount val="29"/>
                <c:pt idx="0">
                  <c:v>Coaly particle</c:v>
                </c:pt>
                <c:pt idx="1">
                  <c:v>Minerals</c:v>
                </c:pt>
                <c:pt idx="2">
                  <c:v>Non-altered</c:v>
                </c:pt>
                <c:pt idx="3">
                  <c:v>Altered</c:v>
                </c:pt>
                <c:pt idx="4">
                  <c:v>Newly formed</c:v>
                </c:pt>
                <c:pt idx="5">
                  <c:v>Non-altered Huminite</c:v>
                </c:pt>
                <c:pt idx="6">
                  <c:v>Non-altered Vitrinite</c:v>
                </c:pt>
                <c:pt idx="7">
                  <c:v>Non-altered Liptinite</c:v>
                </c:pt>
                <c:pt idx="8">
                  <c:v> Non-altered Inertinite</c:v>
                </c:pt>
                <c:pt idx="9">
                  <c:v>Altered Huminite</c:v>
                </c:pt>
                <c:pt idx="10">
                  <c:v>Altered  Vitrinite</c:v>
                </c:pt>
                <c:pt idx="11">
                  <c:v>Altered  Liptinite</c:v>
                </c:pt>
                <c:pt idx="12">
                  <c:v>Altered Inertinite</c:v>
                </c:pt>
                <c:pt idx="13">
                  <c:v>Bitumen</c:v>
                </c:pt>
                <c:pt idx="14">
                  <c:v>Pyrolytic carbon</c:v>
                </c:pt>
                <c:pt idx="15">
                  <c:v>Chars</c:v>
                </c:pt>
                <c:pt idx="16">
                  <c:v>Coke</c:v>
                </c:pt>
                <c:pt idx="17">
                  <c:v>Micrinite</c:v>
                </c:pt>
                <c:pt idx="18">
                  <c:v>Non-fluorescent</c:v>
                </c:pt>
                <c:pt idx="19">
                  <c:v>Fluorescent</c:v>
                </c:pt>
                <c:pt idx="20">
                  <c:v>Isotropic</c:v>
                </c:pt>
                <c:pt idx="21">
                  <c:v>Non-isotropic</c:v>
                </c:pt>
                <c:pt idx="22">
                  <c:v>fractures, fissures </c:v>
                </c:pt>
                <c:pt idx="23">
                  <c:v>paler in colour oxidation rims</c:v>
                </c:pt>
                <c:pt idx="24">
                  <c:v>darker in colour oxidation rims</c:v>
                </c:pt>
                <c:pt idx="25">
                  <c:v>plasticised edges </c:v>
                </c:pt>
                <c:pt idx="26">
                  <c:v>bands</c:v>
                </c:pt>
                <c:pt idx="27">
                  <c:v>devolatilisation pores</c:v>
                </c:pt>
                <c:pt idx="28">
                  <c:v>paler in colour particle</c:v>
                </c:pt>
              </c:strCache>
            </c:strRef>
          </c:cat>
          <c:val>
            <c:numRef>
              <c:f>Arkusz6!$E$3:$E$28</c:f>
              <c:numCache>
                <c:formatCode>0.0</c:formatCode>
                <c:ptCount val="26"/>
                <c:pt idx="0">
                  <c:v>98.947999999999979</c:v>
                </c:pt>
                <c:pt idx="1">
                  <c:v>98.85199999999999</c:v>
                </c:pt>
                <c:pt idx="2">
                  <c:v>92.083999999999961</c:v>
                </c:pt>
                <c:pt idx="3">
                  <c:v>82.289999999999978</c:v>
                </c:pt>
                <c:pt idx="4">
                  <c:v>88.763999999999953</c:v>
                </c:pt>
                <c:pt idx="5">
                  <c:v>99.807999999999993</c:v>
                </c:pt>
                <c:pt idx="6">
                  <c:v>94.369999999999948</c:v>
                </c:pt>
                <c:pt idx="7">
                  <c:v>100</c:v>
                </c:pt>
                <c:pt idx="8">
                  <c:v>98</c:v>
                </c:pt>
                <c:pt idx="9">
                  <c:v>68.759999999999991</c:v>
                </c:pt>
                <c:pt idx="10">
                  <c:v>80.949999999999989</c:v>
                </c:pt>
                <c:pt idx="11">
                  <c:v>99.231999999999985</c:v>
                </c:pt>
                <c:pt idx="12">
                  <c:v>98.55999999999996</c:v>
                </c:pt>
                <c:pt idx="13">
                  <c:v>98.179999999999978</c:v>
                </c:pt>
                <c:pt idx="14">
                  <c:v>86.275999999999968</c:v>
                </c:pt>
                <c:pt idx="15">
                  <c:v>95.99799999999999</c:v>
                </c:pt>
                <c:pt idx="16">
                  <c:v>94.09199999999997</c:v>
                </c:pt>
                <c:pt idx="17">
                  <c:v>98.083999999999961</c:v>
                </c:pt>
                <c:pt idx="18">
                  <c:v>76.741999999999976</c:v>
                </c:pt>
                <c:pt idx="19">
                  <c:v>77.641999999999982</c:v>
                </c:pt>
                <c:pt idx="20">
                  <c:v>83.515999999999991</c:v>
                </c:pt>
                <c:pt idx="21">
                  <c:v>96.467999999999961</c:v>
                </c:pt>
                <c:pt idx="22">
                  <c:v>99.617999999999995</c:v>
                </c:pt>
                <c:pt idx="23">
                  <c:v>67.797999999999973</c:v>
                </c:pt>
                <c:pt idx="24">
                  <c:v>79.615999999999971</c:v>
                </c:pt>
                <c:pt idx="25">
                  <c:v>48.571999999999996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A7F-4D55-90D9-C8C2662C6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510768"/>
        <c:axId val="490505520"/>
      </c:stockChart>
      <c:catAx>
        <c:axId val="484291192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4299392"/>
        <c:crosses val="max"/>
        <c:auto val="1"/>
        <c:lblAlgn val="ctr"/>
        <c:lblOffset val="100"/>
        <c:noMultiLvlLbl val="0"/>
      </c:catAx>
      <c:valAx>
        <c:axId val="48429939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84291192"/>
        <c:crosses val="autoZero"/>
        <c:crossBetween val="midCat"/>
      </c:valAx>
      <c:valAx>
        <c:axId val="490505520"/>
        <c:scaling>
          <c:orientation val="minMax"/>
        </c:scaling>
        <c:delete val="1"/>
        <c:axPos val="r"/>
        <c:numFmt formatCode="0.0" sourceLinked="1"/>
        <c:majorTickMark val="none"/>
        <c:minorTickMark val="none"/>
        <c:tickLblPos val="nextTo"/>
        <c:crossAx val="490510768"/>
        <c:crosses val="max"/>
        <c:crossBetween val="between"/>
      </c:valAx>
      <c:catAx>
        <c:axId val="49051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0505520"/>
        <c:crosses val="autoZero"/>
        <c:auto val="1"/>
        <c:lblAlgn val="ctr"/>
        <c:lblOffset val="100"/>
        <c:noMultiLvlLbl val="0"/>
      </c:cat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24689118610056E-2"/>
          <c:y val="0.32147512638410181"/>
          <c:w val="0.87623113157993093"/>
          <c:h val="0.58888011906207494"/>
        </c:manualLayout>
      </c:layout>
      <c:stockChart>
        <c:ser>
          <c:idx val="0"/>
          <c:order val="0"/>
          <c:tx>
            <c:strRef>
              <c:f>'Isotropic and Non-isotropic'!$C$2</c:f>
              <c:strCache>
                <c:ptCount val="1"/>
                <c:pt idx="0">
                  <c:v>Min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'Isotropic and Non-isotropic'!$B$3:$B$8</c:f>
              <c:strCache>
                <c:ptCount val="6"/>
                <c:pt idx="0">
                  <c:v>Isotropic 2018</c:v>
                </c:pt>
                <c:pt idx="1">
                  <c:v>Isotropic 2020</c:v>
                </c:pt>
                <c:pt idx="2">
                  <c:v>Isotropic 2022</c:v>
                </c:pt>
                <c:pt idx="3">
                  <c:v>Non-isotropic 2018</c:v>
                </c:pt>
                <c:pt idx="4">
                  <c:v>Non-isotropic 2020</c:v>
                </c:pt>
                <c:pt idx="5">
                  <c:v>Non-isotropic 2022</c:v>
                </c:pt>
              </c:strCache>
            </c:strRef>
          </c:cat>
          <c:val>
            <c:numRef>
              <c:f>'Isotropic and Non-isotropic'!$C$3:$C$8</c:f>
              <c:numCache>
                <c:formatCode>General</c:formatCode>
                <c:ptCount val="6"/>
                <c:pt idx="1">
                  <c:v>32.700000000000003</c:v>
                </c:pt>
                <c:pt idx="2">
                  <c:v>33.299999999999997</c:v>
                </c:pt>
                <c:pt idx="4">
                  <c:v>30.8</c:v>
                </c:pt>
                <c:pt idx="5">
                  <c:v>28.6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99-401B-B398-FA0B78B9600A}"/>
            </c:ext>
          </c:extLst>
        </c:ser>
        <c:ser>
          <c:idx val="1"/>
          <c:order val="1"/>
          <c:tx>
            <c:strRef>
              <c:f>'Isotropic and Non-isotropic'!$D$2</c:f>
              <c:strCache>
                <c:ptCount val="1"/>
                <c:pt idx="0">
                  <c:v>Max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'Isotropic and Non-isotropic'!$B$3:$B$8</c:f>
              <c:strCache>
                <c:ptCount val="6"/>
                <c:pt idx="0">
                  <c:v>Isotropic 2018</c:v>
                </c:pt>
                <c:pt idx="1">
                  <c:v>Isotropic 2020</c:v>
                </c:pt>
                <c:pt idx="2">
                  <c:v>Isotropic 2022</c:v>
                </c:pt>
                <c:pt idx="3">
                  <c:v>Non-isotropic 2018</c:v>
                </c:pt>
                <c:pt idx="4">
                  <c:v>Non-isotropic 2020</c:v>
                </c:pt>
                <c:pt idx="5">
                  <c:v>Non-isotropic 2022</c:v>
                </c:pt>
              </c:strCache>
            </c:strRef>
          </c:cat>
          <c:val>
            <c:numRef>
              <c:f>'Isotropic and Non-isotropic'!$D$3:$D$8</c:f>
              <c:numCache>
                <c:formatCode>General</c:formatCode>
                <c:ptCount val="6"/>
                <c:pt idx="1">
                  <c:v>86.5</c:v>
                </c:pt>
                <c:pt idx="2">
                  <c:v>100</c:v>
                </c:pt>
                <c:pt idx="4">
                  <c:v>90.4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99-401B-B398-FA0B78B96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484291192"/>
        <c:axId val="484299392"/>
      </c:stockChart>
      <c:stockChart>
        <c:ser>
          <c:idx val="2"/>
          <c:order val="2"/>
          <c:tx>
            <c:strRef>
              <c:f>'Isotropic and Non-isotropic'!$E$2</c:f>
              <c:strCache>
                <c:ptCount val="1"/>
                <c:pt idx="0">
                  <c:v>Aver.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2799-401B-B398-FA0B78B9600A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799-401B-B398-FA0B78B9600A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799-401B-B398-FA0B78B9600A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799-401B-B398-FA0B78B9600A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799-401B-B398-FA0B78B9600A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799-401B-B398-FA0B78B9600A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799-401B-B398-FA0B78B9600A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799-401B-B398-FA0B78B9600A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2799-401B-B398-FA0B78B9600A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2799-401B-B398-FA0B78B9600A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799-401B-B398-FA0B78B9600A}"/>
              </c:ext>
            </c:extLst>
          </c:dPt>
          <c:dPt>
            <c:idx val="11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2799-401B-B398-FA0B78B9600A}"/>
              </c:ext>
            </c:extLst>
          </c:dPt>
          <c:dPt>
            <c:idx val="12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2799-401B-B398-FA0B78B9600A}"/>
              </c:ext>
            </c:extLst>
          </c:dPt>
          <c:dPt>
            <c:idx val="13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2799-401B-B398-FA0B78B9600A}"/>
              </c:ext>
            </c:extLst>
          </c:dPt>
          <c:dPt>
            <c:idx val="14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2799-401B-B398-FA0B78B9600A}"/>
              </c:ext>
            </c:extLst>
          </c:dPt>
          <c:dPt>
            <c:idx val="15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2799-401B-B398-FA0B78B9600A}"/>
              </c:ext>
            </c:extLst>
          </c:dPt>
          <c:dPt>
            <c:idx val="16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2799-401B-B398-FA0B78B9600A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2799-401B-B398-FA0B78B9600A}"/>
              </c:ext>
            </c:extLst>
          </c:dPt>
          <c:dPt>
            <c:idx val="18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2799-401B-B398-FA0B78B9600A}"/>
              </c:ext>
            </c:extLst>
          </c:dPt>
          <c:dPt>
            <c:idx val="19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2799-401B-B398-FA0B78B9600A}"/>
              </c:ext>
            </c:extLst>
          </c:dPt>
          <c:dPt>
            <c:idx val="20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2799-401B-B398-FA0B78B9600A}"/>
              </c:ext>
            </c:extLst>
          </c:dPt>
          <c:dPt>
            <c:idx val="21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2799-401B-B398-FA0B78B9600A}"/>
              </c:ext>
            </c:extLst>
          </c:dPt>
          <c:dPt>
            <c:idx val="22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2799-401B-B398-FA0B78B9600A}"/>
              </c:ext>
            </c:extLst>
          </c:dPt>
          <c:dPt>
            <c:idx val="23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2799-401B-B398-FA0B78B9600A}"/>
              </c:ext>
            </c:extLst>
          </c:dPt>
          <c:dPt>
            <c:idx val="24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2799-401B-B398-FA0B78B9600A}"/>
              </c:ext>
            </c:extLst>
          </c:dPt>
          <c:dPt>
            <c:idx val="25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2799-401B-B398-FA0B78B9600A}"/>
              </c:ext>
            </c:extLst>
          </c:dPt>
          <c:dPt>
            <c:idx val="26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2799-401B-B398-FA0B78B9600A}"/>
              </c:ext>
            </c:extLst>
          </c:dPt>
          <c:dPt>
            <c:idx val="27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2799-401B-B398-FA0B78B9600A}"/>
              </c:ext>
            </c:extLst>
          </c:dPt>
          <c:dPt>
            <c:idx val="28"/>
            <c:marker>
              <c:symbol val="circle"/>
              <c:size val="8"/>
              <c:spPr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2799-401B-B398-FA0B78B9600A}"/>
              </c:ext>
            </c:extLst>
          </c:dPt>
          <c:dPt>
            <c:idx val="29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2799-401B-B398-FA0B78B9600A}"/>
              </c:ext>
            </c:extLst>
          </c:dPt>
          <c:dPt>
            <c:idx val="31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2799-401B-B398-FA0B78B9600A}"/>
              </c:ext>
            </c:extLst>
          </c:dPt>
          <c:dPt>
            <c:idx val="33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2799-401B-B398-FA0B78B9600A}"/>
              </c:ext>
            </c:extLst>
          </c:dPt>
          <c:dPt>
            <c:idx val="35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2799-401B-B398-FA0B78B9600A}"/>
              </c:ext>
            </c:extLst>
          </c:dPt>
          <c:dPt>
            <c:idx val="37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2799-401B-B398-FA0B78B9600A}"/>
              </c:ext>
            </c:extLst>
          </c:dPt>
          <c:dPt>
            <c:idx val="39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2799-401B-B398-FA0B78B9600A}"/>
              </c:ext>
            </c:extLst>
          </c:dPt>
          <c:dPt>
            <c:idx val="41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2799-401B-B398-FA0B78B9600A}"/>
              </c:ext>
            </c:extLst>
          </c:dPt>
          <c:dPt>
            <c:idx val="43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2799-401B-B398-FA0B78B9600A}"/>
              </c:ext>
            </c:extLst>
          </c:dPt>
          <c:dPt>
            <c:idx val="45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2799-401B-B398-FA0B78B9600A}"/>
              </c:ext>
            </c:extLst>
          </c:dPt>
          <c:dPt>
            <c:idx val="47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2799-401B-B398-FA0B78B9600A}"/>
              </c:ext>
            </c:extLst>
          </c:dPt>
          <c:dPt>
            <c:idx val="49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2799-401B-B398-FA0B78B9600A}"/>
              </c:ext>
            </c:extLst>
          </c:dPt>
          <c:dPt>
            <c:idx val="52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2799-401B-B398-FA0B78B9600A}"/>
              </c:ext>
            </c:extLst>
          </c:dPt>
          <c:dPt>
            <c:idx val="54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2799-401B-B398-FA0B78B9600A}"/>
              </c:ext>
            </c:extLst>
          </c:dPt>
          <c:dLbls>
            <c:dLbl>
              <c:idx val="1"/>
              <c:layout>
                <c:manualLayout>
                  <c:x val="-0.1800987707037757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99-401B-B398-FA0B78B9600A}"/>
                </c:ext>
              </c:extLst>
            </c:dLbl>
            <c:dLbl>
              <c:idx val="2"/>
              <c:layout>
                <c:manualLayout>
                  <c:x val="-2.0010974522641747E-2"/>
                  <c:y val="-6.42737712375377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99-401B-B398-FA0B78B9600A}"/>
                </c:ext>
              </c:extLst>
            </c:dLbl>
            <c:dLbl>
              <c:idx val="4"/>
              <c:layout>
                <c:manualLayout>
                  <c:x val="-0.18009877070377583"/>
                  <c:y val="-6.42737712375377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99-401B-B398-FA0B78B9600A}"/>
                </c:ext>
              </c:extLst>
            </c:dLbl>
            <c:dLbl>
              <c:idx val="5"/>
              <c:layout>
                <c:manualLayout>
                  <c:x val="-0.12506859076651092"/>
                  <c:y val="3.5058825672887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99-401B-B398-FA0B78B960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'Massive &amp; Porous'!$B$3:$B$9</c:f>
              <c:strCache>
                <c:ptCount val="7"/>
                <c:pt idx="1">
                  <c:v>Massive 2018</c:v>
                </c:pt>
                <c:pt idx="2">
                  <c:v>Massive 2020</c:v>
                </c:pt>
                <c:pt idx="3">
                  <c:v>Massive 2022</c:v>
                </c:pt>
                <c:pt idx="4">
                  <c:v>Porous 2018</c:v>
                </c:pt>
                <c:pt idx="5">
                  <c:v>Porous 2020</c:v>
                </c:pt>
                <c:pt idx="6">
                  <c:v>Porous 2022</c:v>
                </c:pt>
              </c:strCache>
            </c:strRef>
          </c:cat>
          <c:val>
            <c:numRef>
              <c:f>'Isotropic and Non-isotropic'!$E$3:$E$8</c:f>
              <c:numCache>
                <c:formatCode>0.0</c:formatCode>
                <c:ptCount val="6"/>
                <c:pt idx="1">
                  <c:v>63.9</c:v>
                </c:pt>
                <c:pt idx="2">
                  <c:v>76.741999999999976</c:v>
                </c:pt>
                <c:pt idx="4">
                  <c:v>63</c:v>
                </c:pt>
                <c:pt idx="5">
                  <c:v>77.641999999999982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2799-401B-B398-FA0B78B96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510768"/>
        <c:axId val="490505520"/>
      </c:stockChart>
      <c:catAx>
        <c:axId val="4842911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high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4299392"/>
        <c:crosses val="autoZero"/>
        <c:auto val="0"/>
        <c:lblAlgn val="ctr"/>
        <c:lblOffset val="50"/>
        <c:tickMarkSkip val="1"/>
        <c:noMultiLvlLbl val="0"/>
      </c:catAx>
      <c:valAx>
        <c:axId val="48429939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4258945949491204E-3"/>
              <c:y val="0.253152207868766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484291192"/>
        <c:crossesAt val="1"/>
        <c:crossBetween val="midCat"/>
      </c:valAx>
      <c:valAx>
        <c:axId val="490505520"/>
        <c:scaling>
          <c:orientation val="minMax"/>
        </c:scaling>
        <c:delete val="1"/>
        <c:axPos val="r"/>
        <c:numFmt formatCode="0.0" sourceLinked="1"/>
        <c:majorTickMark val="none"/>
        <c:minorTickMark val="none"/>
        <c:tickLblPos val="nextTo"/>
        <c:crossAx val="490510768"/>
        <c:crosses val="max"/>
        <c:crossBetween val="between"/>
      </c:valAx>
      <c:catAx>
        <c:axId val="49051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0505520"/>
        <c:crosses val="autoZero"/>
        <c:auto val="0"/>
        <c:lblAlgn val="ctr"/>
        <c:lblOffset val="100"/>
        <c:noMultiLvlLbl val="0"/>
      </c:cat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24689118610056E-2"/>
          <c:y val="0.32056106810743418"/>
          <c:w val="0.81855587786740258"/>
          <c:h val="0.59680466322077852"/>
        </c:manualLayout>
      </c:layout>
      <c:stockChart>
        <c:ser>
          <c:idx val="0"/>
          <c:order val="0"/>
          <c:tx>
            <c:strRef>
              <c:f>'Massive &amp; Porous'!$C$2</c:f>
              <c:strCache>
                <c:ptCount val="1"/>
                <c:pt idx="0">
                  <c:v>Min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'Massive &amp; Porous'!$B$4:$B$9</c:f>
              <c:strCache>
                <c:ptCount val="6"/>
                <c:pt idx="0">
                  <c:v>Massive 2018</c:v>
                </c:pt>
                <c:pt idx="1">
                  <c:v>Massive 2020</c:v>
                </c:pt>
                <c:pt idx="2">
                  <c:v>Massive 2022</c:v>
                </c:pt>
                <c:pt idx="3">
                  <c:v>Porous 2018</c:v>
                </c:pt>
                <c:pt idx="4">
                  <c:v>Porous 2020</c:v>
                </c:pt>
                <c:pt idx="5">
                  <c:v>Porous 2022</c:v>
                </c:pt>
              </c:strCache>
            </c:strRef>
          </c:cat>
          <c:val>
            <c:numRef>
              <c:f>'Massive &amp; Porous'!$C$4:$C$9</c:f>
              <c:numCache>
                <c:formatCode>General</c:formatCode>
                <c:ptCount val="6"/>
                <c:pt idx="1">
                  <c:v>46.2</c:v>
                </c:pt>
                <c:pt idx="2">
                  <c:v>23.8</c:v>
                </c:pt>
                <c:pt idx="4">
                  <c:v>53.8</c:v>
                </c:pt>
                <c:pt idx="5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C-4C56-A178-DD132D910D9A}"/>
            </c:ext>
          </c:extLst>
        </c:ser>
        <c:ser>
          <c:idx val="1"/>
          <c:order val="1"/>
          <c:tx>
            <c:strRef>
              <c:f>'Massive &amp; Porous'!$D$2</c:f>
              <c:strCache>
                <c:ptCount val="1"/>
                <c:pt idx="0">
                  <c:v>Max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'Massive &amp; Porous'!$B$4:$B$9</c:f>
              <c:strCache>
                <c:ptCount val="6"/>
                <c:pt idx="0">
                  <c:v>Massive 2018</c:v>
                </c:pt>
                <c:pt idx="1">
                  <c:v>Massive 2020</c:v>
                </c:pt>
                <c:pt idx="2">
                  <c:v>Massive 2022</c:v>
                </c:pt>
                <c:pt idx="3">
                  <c:v>Porous 2018</c:v>
                </c:pt>
                <c:pt idx="4">
                  <c:v>Porous 2020</c:v>
                </c:pt>
                <c:pt idx="5">
                  <c:v>Porous 2022</c:v>
                </c:pt>
              </c:strCache>
            </c:strRef>
          </c:cat>
          <c:val>
            <c:numRef>
              <c:f>'Massive &amp; Porous'!$D$4:$D$9</c:f>
              <c:numCache>
                <c:formatCode>General</c:formatCode>
                <c:ptCount val="6"/>
                <c:pt idx="1">
                  <c:v>82.7</c:v>
                </c:pt>
                <c:pt idx="2">
                  <c:v>100</c:v>
                </c:pt>
                <c:pt idx="4">
                  <c:v>82.7</c:v>
                </c:pt>
                <c:pt idx="5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C-4C56-A178-DD132D910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484291192"/>
        <c:axId val="484299392"/>
      </c:stockChart>
      <c:stockChart>
        <c:ser>
          <c:idx val="2"/>
          <c:order val="2"/>
          <c:tx>
            <c:strRef>
              <c:f>'Massive &amp; Porous'!$E$2</c:f>
              <c:strCache>
                <c:ptCount val="1"/>
                <c:pt idx="0">
                  <c:v>Aver.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55CC-4C56-A178-DD132D910D9A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55CC-4C56-A178-DD132D910D9A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55CC-4C56-A178-DD132D910D9A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55CC-4C56-A178-DD132D910D9A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55CC-4C56-A178-DD132D910D9A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55CC-4C56-A178-DD132D910D9A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5CC-4C56-A178-DD132D910D9A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5CC-4C56-A178-DD132D910D9A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5CC-4C56-A178-DD132D910D9A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55CC-4C56-A178-DD132D910D9A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5CC-4C56-A178-DD132D910D9A}"/>
              </c:ext>
            </c:extLst>
          </c:dPt>
          <c:dPt>
            <c:idx val="11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55CC-4C56-A178-DD132D910D9A}"/>
              </c:ext>
            </c:extLst>
          </c:dPt>
          <c:dPt>
            <c:idx val="12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55CC-4C56-A178-DD132D910D9A}"/>
              </c:ext>
            </c:extLst>
          </c:dPt>
          <c:dPt>
            <c:idx val="13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55CC-4C56-A178-DD132D910D9A}"/>
              </c:ext>
            </c:extLst>
          </c:dPt>
          <c:dPt>
            <c:idx val="14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55CC-4C56-A178-DD132D910D9A}"/>
              </c:ext>
            </c:extLst>
          </c:dPt>
          <c:dPt>
            <c:idx val="15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55CC-4C56-A178-DD132D910D9A}"/>
              </c:ext>
            </c:extLst>
          </c:dPt>
          <c:dPt>
            <c:idx val="16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55CC-4C56-A178-DD132D910D9A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55CC-4C56-A178-DD132D910D9A}"/>
              </c:ext>
            </c:extLst>
          </c:dPt>
          <c:dPt>
            <c:idx val="18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55CC-4C56-A178-DD132D910D9A}"/>
              </c:ext>
            </c:extLst>
          </c:dPt>
          <c:dPt>
            <c:idx val="19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55CC-4C56-A178-DD132D910D9A}"/>
              </c:ext>
            </c:extLst>
          </c:dPt>
          <c:dPt>
            <c:idx val="20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55CC-4C56-A178-DD132D910D9A}"/>
              </c:ext>
            </c:extLst>
          </c:dPt>
          <c:dPt>
            <c:idx val="21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55CC-4C56-A178-DD132D910D9A}"/>
              </c:ext>
            </c:extLst>
          </c:dPt>
          <c:dPt>
            <c:idx val="22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55CC-4C56-A178-DD132D910D9A}"/>
              </c:ext>
            </c:extLst>
          </c:dPt>
          <c:dPt>
            <c:idx val="23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55CC-4C56-A178-DD132D910D9A}"/>
              </c:ext>
            </c:extLst>
          </c:dPt>
          <c:dPt>
            <c:idx val="24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55CC-4C56-A178-DD132D910D9A}"/>
              </c:ext>
            </c:extLst>
          </c:dPt>
          <c:dPt>
            <c:idx val="25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55CC-4C56-A178-DD132D910D9A}"/>
              </c:ext>
            </c:extLst>
          </c:dPt>
          <c:dPt>
            <c:idx val="26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55CC-4C56-A178-DD132D910D9A}"/>
              </c:ext>
            </c:extLst>
          </c:dPt>
          <c:dPt>
            <c:idx val="27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55CC-4C56-A178-DD132D910D9A}"/>
              </c:ext>
            </c:extLst>
          </c:dPt>
          <c:dPt>
            <c:idx val="28"/>
            <c:marker>
              <c:symbol val="circle"/>
              <c:size val="8"/>
              <c:spPr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55CC-4C56-A178-DD132D910D9A}"/>
              </c:ext>
            </c:extLst>
          </c:dPt>
          <c:dPt>
            <c:idx val="29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55CC-4C56-A178-DD132D910D9A}"/>
              </c:ext>
            </c:extLst>
          </c:dPt>
          <c:dPt>
            <c:idx val="31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55CC-4C56-A178-DD132D910D9A}"/>
              </c:ext>
            </c:extLst>
          </c:dPt>
          <c:dPt>
            <c:idx val="33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55CC-4C56-A178-DD132D910D9A}"/>
              </c:ext>
            </c:extLst>
          </c:dPt>
          <c:dPt>
            <c:idx val="35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55CC-4C56-A178-DD132D910D9A}"/>
              </c:ext>
            </c:extLst>
          </c:dPt>
          <c:dPt>
            <c:idx val="37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55CC-4C56-A178-DD132D910D9A}"/>
              </c:ext>
            </c:extLst>
          </c:dPt>
          <c:dPt>
            <c:idx val="39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55CC-4C56-A178-DD132D910D9A}"/>
              </c:ext>
            </c:extLst>
          </c:dPt>
          <c:dPt>
            <c:idx val="41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55CC-4C56-A178-DD132D910D9A}"/>
              </c:ext>
            </c:extLst>
          </c:dPt>
          <c:dPt>
            <c:idx val="43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55CC-4C56-A178-DD132D910D9A}"/>
              </c:ext>
            </c:extLst>
          </c:dPt>
          <c:dPt>
            <c:idx val="45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55CC-4C56-A178-DD132D910D9A}"/>
              </c:ext>
            </c:extLst>
          </c:dPt>
          <c:dPt>
            <c:idx val="47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55CC-4C56-A178-DD132D910D9A}"/>
              </c:ext>
            </c:extLst>
          </c:dPt>
          <c:dPt>
            <c:idx val="49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55CC-4C56-A178-DD132D910D9A}"/>
              </c:ext>
            </c:extLst>
          </c:dPt>
          <c:dPt>
            <c:idx val="52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55CC-4C56-A178-DD132D910D9A}"/>
              </c:ext>
            </c:extLst>
          </c:dPt>
          <c:dPt>
            <c:idx val="54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55CC-4C56-A178-DD132D910D9A}"/>
              </c:ext>
            </c:extLst>
          </c:dPt>
          <c:dLbls>
            <c:dLbl>
              <c:idx val="1"/>
              <c:layout>
                <c:manualLayout>
                  <c:x val="-0.1892162537258581"/>
                  <c:y val="3.6390613774459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5CC-4C56-A178-DD132D910D9A}"/>
                </c:ext>
              </c:extLst>
            </c:dLbl>
            <c:dLbl>
              <c:idx val="2"/>
              <c:layout>
                <c:manualLayout>
                  <c:x val="-3.3518172575441048E-2"/>
                  <c:y val="-2.9774138542739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98320666243478"/>
                      <c:h val="4.79694454299692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5CC-4C56-A178-DD132D910D9A}"/>
                </c:ext>
              </c:extLst>
            </c:dLbl>
            <c:dLbl>
              <c:idx val="4"/>
              <c:layout>
                <c:manualLayout>
                  <c:x val="-0.22935280907804595"/>
                  <c:y val="9.9245826020043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04577760159932"/>
                      <c:h val="4.69605632027074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55CC-4C56-A178-DD132D910D9A}"/>
                </c:ext>
              </c:extLst>
            </c:dLbl>
            <c:dLbl>
              <c:idx val="5"/>
              <c:layout>
                <c:manualLayout>
                  <c:x val="-0.17404696013108331"/>
                  <c:y val="-2.6465900926879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5CC-4C56-A178-DD132D910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'Massive &amp; Porous'!$B$3:$B$9</c:f>
              <c:strCache>
                <c:ptCount val="7"/>
                <c:pt idx="1">
                  <c:v>Massive 2018</c:v>
                </c:pt>
                <c:pt idx="2">
                  <c:v>Massive 2020</c:v>
                </c:pt>
                <c:pt idx="3">
                  <c:v>Massive 2022</c:v>
                </c:pt>
                <c:pt idx="4">
                  <c:v>Porous 2018</c:v>
                </c:pt>
                <c:pt idx="5">
                  <c:v>Porous 2020</c:v>
                </c:pt>
                <c:pt idx="6">
                  <c:v>Porous 2022</c:v>
                </c:pt>
              </c:strCache>
            </c:strRef>
          </c:cat>
          <c:val>
            <c:numRef>
              <c:f>'Massive &amp; Porous'!$E$4:$E$9</c:f>
              <c:numCache>
                <c:formatCode>0.0</c:formatCode>
                <c:ptCount val="6"/>
                <c:pt idx="1">
                  <c:v>61.3</c:v>
                </c:pt>
                <c:pt idx="2">
                  <c:v>68.759999999999991</c:v>
                </c:pt>
                <c:pt idx="4">
                  <c:v>64.7</c:v>
                </c:pt>
                <c:pt idx="5">
                  <c:v>80.949999999999989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55CC-4C56-A178-DD132D910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510768"/>
        <c:axId val="490505520"/>
      </c:stockChart>
      <c:catAx>
        <c:axId val="4842911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high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4299392"/>
        <c:crosses val="autoZero"/>
        <c:auto val="0"/>
        <c:lblAlgn val="ctr"/>
        <c:lblOffset val="50"/>
        <c:tickMarkSkip val="1"/>
        <c:noMultiLvlLbl val="0"/>
      </c:catAx>
      <c:valAx>
        <c:axId val="48429939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1781311636085614E-3"/>
              <c:y val="0.244089846523823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484291192"/>
        <c:crossesAt val="1"/>
        <c:crossBetween val="midCat"/>
      </c:valAx>
      <c:valAx>
        <c:axId val="490505520"/>
        <c:scaling>
          <c:orientation val="minMax"/>
        </c:scaling>
        <c:delete val="1"/>
        <c:axPos val="r"/>
        <c:numFmt formatCode="0.0" sourceLinked="1"/>
        <c:majorTickMark val="none"/>
        <c:minorTickMark val="none"/>
        <c:tickLblPos val="nextTo"/>
        <c:crossAx val="490510768"/>
        <c:crosses val="max"/>
        <c:crossBetween val="between"/>
      </c:valAx>
      <c:catAx>
        <c:axId val="49051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0505520"/>
        <c:crosses val="autoZero"/>
        <c:auto val="0"/>
        <c:lblAlgn val="ctr"/>
        <c:lblOffset val="100"/>
        <c:noMultiLvlLbl val="0"/>
      </c:cat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24689118610056E-2"/>
          <c:y val="0.3502494977922293"/>
          <c:w val="0.87623113157993093"/>
          <c:h val="0.60853383403848471"/>
        </c:manualLayout>
      </c:layout>
      <c:stockChart>
        <c:ser>
          <c:idx val="0"/>
          <c:order val="0"/>
          <c:tx>
            <c:strRef>
              <c:f>'Paler in colour particle'!$C$2</c:f>
              <c:strCache>
                <c:ptCount val="1"/>
                <c:pt idx="0">
                  <c:v>Min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'Paler in colour particle'!$B$3:$B$5</c:f>
              <c:strCache>
                <c:ptCount val="3"/>
                <c:pt idx="0">
                  <c:v>Paler part. 2018</c:v>
                </c:pt>
                <c:pt idx="1">
                  <c:v>Paler part. 2020</c:v>
                </c:pt>
                <c:pt idx="2">
                  <c:v>Paler part. 2022</c:v>
                </c:pt>
              </c:strCache>
            </c:strRef>
          </c:cat>
          <c:val>
            <c:numRef>
              <c:f>'Paler in colour particle'!$C$3:$C$5</c:f>
              <c:numCache>
                <c:formatCode>General</c:formatCode>
                <c:ptCount val="3"/>
                <c:pt idx="0">
                  <c:v>23.1</c:v>
                </c:pt>
                <c:pt idx="1">
                  <c:v>5.8</c:v>
                </c:pt>
                <c:pt idx="2">
                  <c:v>14.3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11-4D53-8C46-238EFCBD2907}"/>
            </c:ext>
          </c:extLst>
        </c:ser>
        <c:ser>
          <c:idx val="1"/>
          <c:order val="1"/>
          <c:tx>
            <c:strRef>
              <c:f>'Paler in colour particle'!$D$2</c:f>
              <c:strCache>
                <c:ptCount val="1"/>
                <c:pt idx="0">
                  <c:v>Max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'Paler in colour particle'!$B$3:$B$5</c:f>
              <c:strCache>
                <c:ptCount val="3"/>
                <c:pt idx="0">
                  <c:v>Paler part. 2018</c:v>
                </c:pt>
                <c:pt idx="1">
                  <c:v>Paler part. 2020</c:v>
                </c:pt>
                <c:pt idx="2">
                  <c:v>Paler part. 2022</c:v>
                </c:pt>
              </c:strCache>
            </c:strRef>
          </c:cat>
          <c:val>
            <c:numRef>
              <c:f>'Paler in colour particle'!$D$3:$D$5</c:f>
              <c:numCache>
                <c:formatCode>General</c:formatCode>
                <c:ptCount val="3"/>
                <c:pt idx="0">
                  <c:v>100</c:v>
                </c:pt>
                <c:pt idx="1">
                  <c:v>86.5</c:v>
                </c:pt>
                <c:pt idx="2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11-4D53-8C46-238EFCBD2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484291192"/>
        <c:axId val="484299392"/>
      </c:stockChart>
      <c:stockChart>
        <c:ser>
          <c:idx val="2"/>
          <c:order val="2"/>
          <c:tx>
            <c:strRef>
              <c:f>'Paler in colour particle'!$E$2</c:f>
              <c:strCache>
                <c:ptCount val="1"/>
                <c:pt idx="0">
                  <c:v>Aver.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00B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A11-4D53-8C46-238EFCBD2907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A11-4D53-8C46-238EFCBD2907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A11-4D53-8C46-238EFCBD2907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A11-4D53-8C46-238EFCBD2907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A11-4D53-8C46-238EFCBD2907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4A11-4D53-8C46-238EFCBD2907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A11-4D53-8C46-238EFCBD2907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A11-4D53-8C46-238EFCBD2907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A11-4D53-8C46-238EFCBD2907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A11-4D53-8C46-238EFCBD2907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A11-4D53-8C46-238EFCBD2907}"/>
              </c:ext>
            </c:extLst>
          </c:dPt>
          <c:dPt>
            <c:idx val="11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A11-4D53-8C46-238EFCBD2907}"/>
              </c:ext>
            </c:extLst>
          </c:dPt>
          <c:dPt>
            <c:idx val="12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4A11-4D53-8C46-238EFCBD2907}"/>
              </c:ext>
            </c:extLst>
          </c:dPt>
          <c:dPt>
            <c:idx val="13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A11-4D53-8C46-238EFCBD2907}"/>
              </c:ext>
            </c:extLst>
          </c:dPt>
          <c:dPt>
            <c:idx val="14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4A11-4D53-8C46-238EFCBD2907}"/>
              </c:ext>
            </c:extLst>
          </c:dPt>
          <c:dPt>
            <c:idx val="15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4A11-4D53-8C46-238EFCBD2907}"/>
              </c:ext>
            </c:extLst>
          </c:dPt>
          <c:dPt>
            <c:idx val="16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4A11-4D53-8C46-238EFCBD2907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4A11-4D53-8C46-238EFCBD2907}"/>
              </c:ext>
            </c:extLst>
          </c:dPt>
          <c:dPt>
            <c:idx val="18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4A11-4D53-8C46-238EFCBD2907}"/>
              </c:ext>
            </c:extLst>
          </c:dPt>
          <c:dPt>
            <c:idx val="19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4A11-4D53-8C46-238EFCBD2907}"/>
              </c:ext>
            </c:extLst>
          </c:dPt>
          <c:dPt>
            <c:idx val="20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4A11-4D53-8C46-238EFCBD2907}"/>
              </c:ext>
            </c:extLst>
          </c:dPt>
          <c:dPt>
            <c:idx val="21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4A11-4D53-8C46-238EFCBD2907}"/>
              </c:ext>
            </c:extLst>
          </c:dPt>
          <c:dPt>
            <c:idx val="22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4A11-4D53-8C46-238EFCBD2907}"/>
              </c:ext>
            </c:extLst>
          </c:dPt>
          <c:dPt>
            <c:idx val="23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4A11-4D53-8C46-238EFCBD2907}"/>
              </c:ext>
            </c:extLst>
          </c:dPt>
          <c:dPt>
            <c:idx val="24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4A11-4D53-8C46-238EFCBD2907}"/>
              </c:ext>
            </c:extLst>
          </c:dPt>
          <c:dPt>
            <c:idx val="25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4A11-4D53-8C46-238EFCBD2907}"/>
              </c:ext>
            </c:extLst>
          </c:dPt>
          <c:dPt>
            <c:idx val="26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4A11-4D53-8C46-238EFCBD2907}"/>
              </c:ext>
            </c:extLst>
          </c:dPt>
          <c:dPt>
            <c:idx val="27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4A11-4D53-8C46-238EFCBD2907}"/>
              </c:ext>
            </c:extLst>
          </c:dPt>
          <c:dPt>
            <c:idx val="28"/>
            <c:marker>
              <c:symbol val="circle"/>
              <c:size val="8"/>
              <c:spPr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4A11-4D53-8C46-238EFCBD2907}"/>
              </c:ext>
            </c:extLst>
          </c:dPt>
          <c:dPt>
            <c:idx val="29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4A11-4D53-8C46-238EFCBD2907}"/>
              </c:ext>
            </c:extLst>
          </c:dPt>
          <c:dPt>
            <c:idx val="31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4A11-4D53-8C46-238EFCBD2907}"/>
              </c:ext>
            </c:extLst>
          </c:dPt>
          <c:dPt>
            <c:idx val="33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4A11-4D53-8C46-238EFCBD2907}"/>
              </c:ext>
            </c:extLst>
          </c:dPt>
          <c:dPt>
            <c:idx val="35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4A11-4D53-8C46-238EFCBD2907}"/>
              </c:ext>
            </c:extLst>
          </c:dPt>
          <c:dPt>
            <c:idx val="37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4A11-4D53-8C46-238EFCBD2907}"/>
              </c:ext>
            </c:extLst>
          </c:dPt>
          <c:dPt>
            <c:idx val="39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4A11-4D53-8C46-238EFCBD2907}"/>
              </c:ext>
            </c:extLst>
          </c:dPt>
          <c:dPt>
            <c:idx val="41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4A11-4D53-8C46-238EFCBD2907}"/>
              </c:ext>
            </c:extLst>
          </c:dPt>
          <c:dPt>
            <c:idx val="43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4A11-4D53-8C46-238EFCBD2907}"/>
              </c:ext>
            </c:extLst>
          </c:dPt>
          <c:dPt>
            <c:idx val="45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4A11-4D53-8C46-238EFCBD2907}"/>
              </c:ext>
            </c:extLst>
          </c:dPt>
          <c:dPt>
            <c:idx val="47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A11-4D53-8C46-238EFCBD2907}"/>
              </c:ext>
            </c:extLst>
          </c:dPt>
          <c:dPt>
            <c:idx val="49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4A11-4D53-8C46-238EFCBD2907}"/>
              </c:ext>
            </c:extLst>
          </c:dPt>
          <c:dPt>
            <c:idx val="52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4A11-4D53-8C46-238EFCBD2907}"/>
              </c:ext>
            </c:extLst>
          </c:dPt>
          <c:dPt>
            <c:idx val="54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4A11-4D53-8C46-238EFCBD2907}"/>
              </c:ext>
            </c:extLst>
          </c:dPt>
          <c:dLbls>
            <c:dLbl>
              <c:idx val="0"/>
              <c:layout>
                <c:manualLayout>
                  <c:x val="-2.6377880796902779E-2"/>
                  <c:y val="3.4281315171614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A11-4D53-8C46-238EFCBD2907}"/>
                </c:ext>
              </c:extLst>
            </c:dLbl>
            <c:dLbl>
              <c:idx val="1"/>
              <c:layout>
                <c:manualLayout>
                  <c:x val="-1.9783410597677086E-2"/>
                  <c:y val="3.42813151716144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A11-4D53-8C46-238EFCBD2907}"/>
                </c:ext>
              </c:extLst>
            </c:dLbl>
            <c:dLbl>
              <c:idx val="2"/>
              <c:layout>
                <c:manualLayout>
                  <c:x val="-2.6377880796902779E-2"/>
                  <c:y val="1.3712526068645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A11-4D53-8C46-238EFCBD29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'Paler in colour particle'!$B$3:$B$5</c:f>
              <c:strCache>
                <c:ptCount val="3"/>
                <c:pt idx="0">
                  <c:v>Paler part. 2018</c:v>
                </c:pt>
                <c:pt idx="1">
                  <c:v>Paler part. 2020</c:v>
                </c:pt>
                <c:pt idx="2">
                  <c:v>Paler part. 2022</c:v>
                </c:pt>
              </c:strCache>
            </c:strRef>
          </c:cat>
          <c:val>
            <c:numRef>
              <c:f>'Paler in colour particle'!$E$3:$E$5</c:f>
              <c:numCache>
                <c:formatCode>0.0</c:formatCode>
                <c:ptCount val="3"/>
                <c:pt idx="0">
                  <c:v>66.921666666666667</c:v>
                </c:pt>
                <c:pt idx="1">
                  <c:v>57.7</c:v>
                </c:pt>
                <c:pt idx="2">
                  <c:v>48.571999999999996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4A11-4D53-8C46-238EFCBD2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510768"/>
        <c:axId val="490505520"/>
      </c:stockChart>
      <c:catAx>
        <c:axId val="4842911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high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4299392"/>
        <c:crosses val="autoZero"/>
        <c:auto val="0"/>
        <c:lblAlgn val="ctr"/>
        <c:lblOffset val="50"/>
        <c:tickMarkSkip val="1"/>
        <c:noMultiLvlLbl val="0"/>
      </c:catAx>
      <c:valAx>
        <c:axId val="48429939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2.4248957346758936E-4"/>
              <c:y val="0.272211997812474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484291192"/>
        <c:crossesAt val="1"/>
        <c:crossBetween val="midCat"/>
      </c:valAx>
      <c:valAx>
        <c:axId val="490505520"/>
        <c:scaling>
          <c:orientation val="minMax"/>
        </c:scaling>
        <c:delete val="1"/>
        <c:axPos val="r"/>
        <c:numFmt formatCode="0.0" sourceLinked="1"/>
        <c:majorTickMark val="none"/>
        <c:minorTickMark val="none"/>
        <c:tickLblPos val="nextTo"/>
        <c:crossAx val="490510768"/>
        <c:crosses val="max"/>
        <c:crossBetween val="between"/>
      </c:valAx>
      <c:catAx>
        <c:axId val="49051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0505520"/>
        <c:crosses val="autoZero"/>
        <c:auto val="0"/>
        <c:lblAlgn val="ctr"/>
        <c:lblOffset val="100"/>
        <c:noMultiLvlLbl val="0"/>
      </c:cat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24689118610056E-2"/>
          <c:y val="0.34787535533113439"/>
          <c:w val="0.87623113157993093"/>
          <c:h val="0.61512755750014236"/>
        </c:manualLayout>
      </c:layout>
      <c:stockChart>
        <c:ser>
          <c:idx val="0"/>
          <c:order val="0"/>
          <c:tx>
            <c:strRef>
              <c:f>'Plasticised edges'!$C$2</c:f>
              <c:strCache>
                <c:ptCount val="1"/>
                <c:pt idx="0">
                  <c:v>Min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'Plasticised edges'!$B$3:$B$5</c:f>
              <c:strCache>
                <c:ptCount val="3"/>
                <c:pt idx="0">
                  <c:v>Plasticised edges 2018</c:v>
                </c:pt>
                <c:pt idx="1">
                  <c:v>Plasticised edges 2020</c:v>
                </c:pt>
                <c:pt idx="2">
                  <c:v>Plasticised edges 2022</c:v>
                </c:pt>
              </c:strCache>
            </c:strRef>
          </c:cat>
          <c:val>
            <c:numRef>
              <c:f>'Plasticised edges'!$C$3:$C$5</c:f>
              <c:numCache>
                <c:formatCode>General</c:formatCode>
                <c:ptCount val="3"/>
                <c:pt idx="0">
                  <c:v>69.2</c:v>
                </c:pt>
                <c:pt idx="1">
                  <c:v>75</c:v>
                </c:pt>
                <c:pt idx="2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FB-48B8-BAF6-62255A413F16}"/>
            </c:ext>
          </c:extLst>
        </c:ser>
        <c:ser>
          <c:idx val="1"/>
          <c:order val="1"/>
          <c:tx>
            <c:strRef>
              <c:f>'Plasticised edges'!$D$2</c:f>
              <c:strCache>
                <c:ptCount val="1"/>
                <c:pt idx="0">
                  <c:v>Max 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'Plasticised edges'!$B$3:$B$5</c:f>
              <c:strCache>
                <c:ptCount val="3"/>
                <c:pt idx="0">
                  <c:v>Plasticised edges 2018</c:v>
                </c:pt>
                <c:pt idx="1">
                  <c:v>Plasticised edges 2020</c:v>
                </c:pt>
                <c:pt idx="2">
                  <c:v>Plasticised edges 2022</c:v>
                </c:pt>
              </c:strCache>
            </c:strRef>
          </c:cat>
          <c:val>
            <c:numRef>
              <c:f>'Plasticised edges'!$D$3:$D$5</c:f>
              <c:numCache>
                <c:formatCode>General</c:formatCode>
                <c:ptCount val="3"/>
                <c:pt idx="0">
                  <c:v>100</c:v>
                </c:pt>
                <c:pt idx="1">
                  <c:v>94.6</c:v>
                </c:pt>
                <c:pt idx="2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FB-48B8-BAF6-62255A413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</c:hiLowLines>
        <c:axId val="484291192"/>
        <c:axId val="484299392"/>
      </c:stockChart>
      <c:stockChart>
        <c:ser>
          <c:idx val="2"/>
          <c:order val="2"/>
          <c:tx>
            <c:strRef>
              <c:f>'Plasticised edges'!$E$2</c:f>
              <c:strCache>
                <c:ptCount val="1"/>
                <c:pt idx="0">
                  <c:v>Aver.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8"/>
              <c:spPr>
                <a:solidFill>
                  <a:srgbClr val="00B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7FB-48B8-BAF6-62255A413F16}"/>
              </c:ext>
            </c:extLst>
          </c:dPt>
          <c:dPt>
            <c:idx val="1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7FB-48B8-BAF6-62255A413F16}"/>
              </c:ext>
            </c:extLst>
          </c:dPt>
          <c:dPt>
            <c:idx val="2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7FB-48B8-BAF6-62255A413F16}"/>
              </c:ext>
            </c:extLst>
          </c:dPt>
          <c:dPt>
            <c:idx val="3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7FB-48B8-BAF6-62255A413F16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97FB-48B8-BAF6-62255A413F16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97FB-48B8-BAF6-62255A413F16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97FB-48B8-BAF6-62255A413F16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97FB-48B8-BAF6-62255A413F16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97FB-48B8-BAF6-62255A413F16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7FB-48B8-BAF6-62255A413F16}"/>
              </c:ext>
            </c:extLst>
          </c:dPt>
          <c:dPt>
            <c:idx val="10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7FB-48B8-BAF6-62255A413F16}"/>
              </c:ext>
            </c:extLst>
          </c:dPt>
          <c:dPt>
            <c:idx val="11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7FB-48B8-BAF6-62255A413F16}"/>
              </c:ext>
            </c:extLst>
          </c:dPt>
          <c:dPt>
            <c:idx val="12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7FB-48B8-BAF6-62255A413F16}"/>
              </c:ext>
            </c:extLst>
          </c:dPt>
          <c:dPt>
            <c:idx val="13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7FB-48B8-BAF6-62255A413F16}"/>
              </c:ext>
            </c:extLst>
          </c:dPt>
          <c:dPt>
            <c:idx val="14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97FB-48B8-BAF6-62255A413F16}"/>
              </c:ext>
            </c:extLst>
          </c:dPt>
          <c:dPt>
            <c:idx val="15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97FB-48B8-BAF6-62255A413F16}"/>
              </c:ext>
            </c:extLst>
          </c:dPt>
          <c:dPt>
            <c:idx val="16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97FB-48B8-BAF6-62255A413F16}"/>
              </c:ext>
            </c:extLst>
          </c:dPt>
          <c:dPt>
            <c:idx val="17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97FB-48B8-BAF6-62255A413F16}"/>
              </c:ext>
            </c:extLst>
          </c:dPt>
          <c:dPt>
            <c:idx val="18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97FB-48B8-BAF6-62255A413F16}"/>
              </c:ext>
            </c:extLst>
          </c:dPt>
          <c:dPt>
            <c:idx val="19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97FB-48B8-BAF6-62255A413F16}"/>
              </c:ext>
            </c:extLst>
          </c:dPt>
          <c:dPt>
            <c:idx val="20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97FB-48B8-BAF6-62255A413F16}"/>
              </c:ext>
            </c:extLst>
          </c:dPt>
          <c:dPt>
            <c:idx val="21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97FB-48B8-BAF6-62255A413F16}"/>
              </c:ext>
            </c:extLst>
          </c:dPt>
          <c:dPt>
            <c:idx val="22"/>
            <c:marker>
              <c:symbol val="circle"/>
              <c:size val="8"/>
              <c:spPr>
                <a:solidFill>
                  <a:srgbClr val="FFFF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97FB-48B8-BAF6-62255A413F16}"/>
              </c:ext>
            </c:extLst>
          </c:dPt>
          <c:dPt>
            <c:idx val="23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97FB-48B8-BAF6-62255A413F16}"/>
              </c:ext>
            </c:extLst>
          </c:dPt>
          <c:dPt>
            <c:idx val="24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97FB-48B8-BAF6-62255A413F16}"/>
              </c:ext>
            </c:extLst>
          </c:dPt>
          <c:dPt>
            <c:idx val="25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97FB-48B8-BAF6-62255A413F16}"/>
              </c:ext>
            </c:extLst>
          </c:dPt>
          <c:dPt>
            <c:idx val="26"/>
            <c:marker>
              <c:symbol val="circle"/>
              <c:size val="8"/>
              <c:spPr>
                <a:solidFill>
                  <a:srgbClr val="00B0F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97FB-48B8-BAF6-62255A413F16}"/>
              </c:ext>
            </c:extLst>
          </c:dPt>
          <c:dPt>
            <c:idx val="27"/>
            <c:marker>
              <c:symbol val="circl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97FB-48B8-BAF6-62255A413F16}"/>
              </c:ext>
            </c:extLst>
          </c:dPt>
          <c:dPt>
            <c:idx val="28"/>
            <c:marker>
              <c:symbol val="circle"/>
              <c:size val="8"/>
              <c:spPr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97FB-48B8-BAF6-62255A413F16}"/>
              </c:ext>
            </c:extLst>
          </c:dPt>
          <c:dPt>
            <c:idx val="29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97FB-48B8-BAF6-62255A413F16}"/>
              </c:ext>
            </c:extLst>
          </c:dPt>
          <c:dPt>
            <c:idx val="31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97FB-48B8-BAF6-62255A413F16}"/>
              </c:ext>
            </c:extLst>
          </c:dPt>
          <c:dPt>
            <c:idx val="33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97FB-48B8-BAF6-62255A413F16}"/>
              </c:ext>
            </c:extLst>
          </c:dPt>
          <c:dPt>
            <c:idx val="35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97FB-48B8-BAF6-62255A413F16}"/>
              </c:ext>
            </c:extLst>
          </c:dPt>
          <c:dPt>
            <c:idx val="37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97FB-48B8-BAF6-62255A413F16}"/>
              </c:ext>
            </c:extLst>
          </c:dPt>
          <c:dPt>
            <c:idx val="39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97FB-48B8-BAF6-62255A413F16}"/>
              </c:ext>
            </c:extLst>
          </c:dPt>
          <c:dPt>
            <c:idx val="41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97FB-48B8-BAF6-62255A413F16}"/>
              </c:ext>
            </c:extLst>
          </c:dPt>
          <c:dPt>
            <c:idx val="43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97FB-48B8-BAF6-62255A413F16}"/>
              </c:ext>
            </c:extLst>
          </c:dPt>
          <c:dPt>
            <c:idx val="45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97FB-48B8-BAF6-62255A413F16}"/>
              </c:ext>
            </c:extLst>
          </c:dPt>
          <c:dPt>
            <c:idx val="47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97FB-48B8-BAF6-62255A413F16}"/>
              </c:ext>
            </c:extLst>
          </c:dPt>
          <c:dPt>
            <c:idx val="49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97FB-48B8-BAF6-62255A413F16}"/>
              </c:ext>
            </c:extLst>
          </c:dPt>
          <c:dPt>
            <c:idx val="52"/>
            <c:marker>
              <c:symbol val="square"/>
              <c:size val="8"/>
              <c:spPr>
                <a:solidFill>
                  <a:srgbClr val="92D05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97FB-48B8-BAF6-62255A413F16}"/>
              </c:ext>
            </c:extLst>
          </c:dPt>
          <c:dPt>
            <c:idx val="54"/>
            <c:marker>
              <c:symbol val="square"/>
              <c:size val="8"/>
              <c:spPr>
                <a:solidFill>
                  <a:srgbClr val="FF0000"/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97FB-48B8-BAF6-62255A413F16}"/>
              </c:ext>
            </c:extLst>
          </c:dPt>
          <c:dLbls>
            <c:dLbl>
              <c:idx val="0"/>
              <c:layout>
                <c:manualLayout>
                  <c:x val="-1.211931513463893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FB-48B8-BAF6-62255A413F16}"/>
                </c:ext>
              </c:extLst>
            </c:dLbl>
            <c:dLbl>
              <c:idx val="1"/>
              <c:layout>
                <c:manualLayout>
                  <c:x val="-1.8178972701958368E-2"/>
                  <c:y val="6.85626118360122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FB-48B8-BAF6-62255A413F16}"/>
                </c:ext>
              </c:extLst>
            </c:dLbl>
            <c:dLbl>
              <c:idx val="2"/>
              <c:layout>
                <c:manualLayout>
                  <c:x val="-2.4238630269277934E-2"/>
                  <c:y val="1.02843917754017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7FB-48B8-BAF6-62255A413F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'Plasticised edges'!$B$3:$B$5</c:f>
              <c:strCache>
                <c:ptCount val="3"/>
                <c:pt idx="0">
                  <c:v>Plasticised edges 2018</c:v>
                </c:pt>
                <c:pt idx="1">
                  <c:v>Plasticised edges 2020</c:v>
                </c:pt>
                <c:pt idx="2">
                  <c:v>Plasticised edges 2022</c:v>
                </c:pt>
              </c:strCache>
            </c:strRef>
          </c:cat>
          <c:val>
            <c:numRef>
              <c:f>'Plasticised edges'!$E$3:$E$5</c:f>
              <c:numCache>
                <c:formatCode>0.0</c:formatCode>
                <c:ptCount val="3"/>
                <c:pt idx="0">
                  <c:v>94.738333333333372</c:v>
                </c:pt>
                <c:pt idx="1">
                  <c:v>86.9</c:v>
                </c:pt>
                <c:pt idx="2">
                  <c:v>67.797999999999973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97FB-48B8-BAF6-62255A413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510768"/>
        <c:axId val="490505520"/>
      </c:stockChart>
      <c:catAx>
        <c:axId val="4842911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high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84299392"/>
        <c:crosses val="autoZero"/>
        <c:auto val="0"/>
        <c:lblAlgn val="ctr"/>
        <c:lblOffset val="50"/>
        <c:tickMarkSkip val="1"/>
        <c:noMultiLvlLbl val="0"/>
      </c:catAx>
      <c:valAx>
        <c:axId val="484299392"/>
        <c:scaling>
          <c:orientation val="minMax"/>
          <c:max val="10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3431445710239581E-2"/>
              <c:y val="0.265355663150268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de-DE"/>
          </a:p>
        </c:txPr>
        <c:crossAx val="484291192"/>
        <c:crossesAt val="1"/>
        <c:crossBetween val="midCat"/>
      </c:valAx>
      <c:valAx>
        <c:axId val="490505520"/>
        <c:scaling>
          <c:orientation val="minMax"/>
        </c:scaling>
        <c:delete val="1"/>
        <c:axPos val="r"/>
        <c:numFmt formatCode="0.0" sourceLinked="1"/>
        <c:majorTickMark val="none"/>
        <c:minorTickMark val="none"/>
        <c:tickLblPos val="nextTo"/>
        <c:crossAx val="490510768"/>
        <c:crosses val="max"/>
        <c:crossBetween val="between"/>
      </c:valAx>
      <c:catAx>
        <c:axId val="49051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0505520"/>
        <c:crosses val="autoZero"/>
        <c:auto val="0"/>
        <c:lblAlgn val="ctr"/>
        <c:lblOffset val="100"/>
        <c:noMultiLvlLbl val="0"/>
      </c:cat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Massive</a:t>
            </a:r>
          </a:p>
        </c:rich>
      </c:tx>
      <c:layout>
        <c:manualLayout>
          <c:xMode val="edge"/>
          <c:yMode val="edge"/>
          <c:x val="7.1233987955227783E-3"/>
          <c:y val="0.89305873203817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8757005221312898E-2"/>
          <c:y val="9.1079348300664109E-2"/>
          <c:w val="0.88211681064138825"/>
          <c:h val="0.71021889718251119"/>
        </c:manualLayout>
      </c:layout>
      <c:barChart>
        <c:barDir val="col"/>
        <c:grouping val="clustered"/>
        <c:varyColors val="0"/>
        <c:ser>
          <c:idx val="0"/>
          <c:order val="0"/>
          <c:tx>
            <c:v>Participants</c:v>
          </c:tx>
          <c:spPr>
            <a:solidFill>
              <a:srgbClr val="92D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387105539250165E-17"/>
                  <c:y val="1.7362240769789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A2-48AA-AF1D-A151C8D0CA4D}"/>
                </c:ext>
              </c:extLst>
            </c:dLbl>
            <c:dLbl>
              <c:idx val="1"/>
              <c:layout>
                <c:manualLayout>
                  <c:x val="-2.877421107850033E-17"/>
                  <c:y val="7.6695677309412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A2-48AA-AF1D-A151C8D0CA4D}"/>
                </c:ext>
              </c:extLst>
            </c:dLbl>
            <c:dLbl>
              <c:idx val="2"/>
              <c:layout>
                <c:manualLayout>
                  <c:x val="-1.5695205534895982E-3"/>
                  <c:y val="6.42005604585258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A2-48AA-AF1D-A151C8D0CA4D}"/>
                </c:ext>
              </c:extLst>
            </c:dLbl>
            <c:dLbl>
              <c:idx val="3"/>
              <c:layout>
                <c:manualLayout>
                  <c:x val="-2.877421107850033E-17"/>
                  <c:y val="2.1202240382766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A2-48AA-AF1D-A151C8D0CA4D}"/>
                </c:ext>
              </c:extLst>
            </c:dLbl>
            <c:dLbl>
              <c:idx val="4"/>
              <c:layout>
                <c:manualLayout>
                  <c:x val="0"/>
                  <c:y val="7.6695677309412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A2-48AA-AF1D-A151C8D0CA4D}"/>
                </c:ext>
              </c:extLst>
            </c:dLbl>
            <c:dLbl>
              <c:idx val="5"/>
              <c:layout>
                <c:manualLayout>
                  <c:x val="0"/>
                  <c:y val="7.86338188463552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A2-48AA-AF1D-A151C8D0CA4D}"/>
                </c:ext>
              </c:extLst>
            </c:dLbl>
            <c:dLbl>
              <c:idx val="6"/>
              <c:layout>
                <c:manualLayout>
                  <c:x val="0"/>
                  <c:y val="2.12022403827663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A2-48AA-AF1D-A151C8D0CA4D}"/>
                </c:ext>
              </c:extLst>
            </c:dLbl>
            <c:dLbl>
              <c:idx val="7"/>
              <c:layout>
                <c:manualLayout>
                  <c:x val="1.5695205534895695E-3"/>
                  <c:y val="-8.36212829106111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7A2-48AA-AF1D-A151C8D0CA4D}"/>
                </c:ext>
              </c:extLst>
            </c:dLbl>
            <c:dLbl>
              <c:idx val="8"/>
              <c:layout>
                <c:manualLayout>
                  <c:x val="1.5695205534895118E-3"/>
                  <c:y val="7.66956773094120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7A2-48AA-AF1D-A151C8D0CA4D}"/>
                </c:ext>
              </c:extLst>
            </c:dLbl>
            <c:dLbl>
              <c:idx val="9"/>
              <c:layout>
                <c:manualLayout>
                  <c:x val="5.7548422157000659E-17"/>
                  <c:y val="6.4200560458526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7A2-48AA-AF1D-A151C8D0CA4D}"/>
                </c:ext>
              </c:extLst>
            </c:dLbl>
            <c:dLbl>
              <c:idx val="10"/>
              <c:layout>
                <c:manualLayout>
                  <c:x val="0"/>
                  <c:y val="6.42005604585258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7A2-48AA-AF1D-A151C8D0CA4D}"/>
                </c:ext>
              </c:extLst>
            </c:dLbl>
            <c:dLbl>
              <c:idx val="11"/>
              <c:layout>
                <c:manualLayout>
                  <c:x val="0"/>
                  <c:y val="6.4200560458526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7A2-48AA-AF1D-A151C8D0CA4D}"/>
                </c:ext>
              </c:extLst>
            </c:dLbl>
            <c:dLbl>
              <c:idx val="12"/>
              <c:layout>
                <c:manualLayout>
                  <c:x val="0"/>
                  <c:y val="7.66956773094120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7A2-48AA-AF1D-A151C8D0CA4D}"/>
                </c:ext>
              </c:extLst>
            </c:dLbl>
            <c:dLbl>
              <c:idx val="13"/>
              <c:layout>
                <c:manualLayout>
                  <c:x val="-1.1509684431400132E-16"/>
                  <c:y val="6.42005604585258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7A2-48AA-AF1D-A151C8D0CA4D}"/>
                </c:ext>
              </c:extLst>
            </c:dLbl>
            <c:dLbl>
              <c:idx val="14"/>
              <c:layout>
                <c:manualLayout>
                  <c:x val="-1.1509684431400132E-16"/>
                  <c:y val="6.4200560458526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7A2-48AA-AF1D-A151C8D0CA4D}"/>
                </c:ext>
              </c:extLst>
            </c:dLbl>
            <c:dLbl>
              <c:idx val="15"/>
              <c:layout>
                <c:manualLayout>
                  <c:x val="0"/>
                  <c:y val="6.4200560458526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7A2-48AA-AF1D-A151C8D0CA4D}"/>
                </c:ext>
              </c:extLst>
            </c:dLbl>
            <c:dLbl>
              <c:idx val="16"/>
              <c:layout>
                <c:manualLayout>
                  <c:x val="1.5695205534895695E-3"/>
                  <c:y val="1.35222411568134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7A2-48AA-AF1D-A151C8D0CA4D}"/>
                </c:ext>
              </c:extLst>
            </c:dLbl>
            <c:dLbl>
              <c:idx val="17"/>
              <c:layout>
                <c:manualLayout>
                  <c:x val="6.1792147775179902E-8"/>
                  <c:y val="2.580056432876197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688619974954403E-2"/>
                      <c:h val="7.714559222469621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2-27A2-48AA-AF1D-A151C8D0CA4D}"/>
                </c:ext>
              </c:extLst>
            </c:dLbl>
            <c:dLbl>
              <c:idx val="18"/>
              <c:layout>
                <c:manualLayout>
                  <c:x val="0"/>
                  <c:y val="7.6322562386387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7A2-48AA-AF1D-A151C8D0CA4D}"/>
                </c:ext>
              </c:extLst>
            </c:dLbl>
            <c:dLbl>
              <c:idx val="19"/>
              <c:layout>
                <c:manualLayout>
                  <c:x val="0"/>
                  <c:y val="7.63225623863873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7A2-48AA-AF1D-A151C8D0CA4D}"/>
                </c:ext>
              </c:extLst>
            </c:dLbl>
            <c:dLbl>
              <c:idx val="20"/>
              <c:layout>
                <c:manualLayout>
                  <c:x val="1.5695205534896845E-3"/>
                  <c:y val="-6.82129065108278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7A2-48AA-AF1D-A151C8D0CA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Massive!$C$56:$W$56</c:f>
              <c:numCache>
                <c:formatCode>General</c:formatCode>
                <c:ptCount val="21"/>
                <c:pt idx="0">
                  <c:v>100</c:v>
                </c:pt>
                <c:pt idx="1">
                  <c:v>94</c:v>
                </c:pt>
                <c:pt idx="2">
                  <c:v>98</c:v>
                </c:pt>
                <c:pt idx="3">
                  <c:v>100</c:v>
                </c:pt>
                <c:pt idx="4">
                  <c:v>94</c:v>
                </c:pt>
                <c:pt idx="5">
                  <c:v>74</c:v>
                </c:pt>
                <c:pt idx="6">
                  <c:v>100</c:v>
                </c:pt>
                <c:pt idx="7">
                  <c:v>96</c:v>
                </c:pt>
                <c:pt idx="8">
                  <c:v>94</c:v>
                </c:pt>
                <c:pt idx="9">
                  <c:v>98</c:v>
                </c:pt>
                <c:pt idx="10">
                  <c:v>98</c:v>
                </c:pt>
                <c:pt idx="11">
                  <c:v>98</c:v>
                </c:pt>
                <c:pt idx="12">
                  <c:v>94</c:v>
                </c:pt>
                <c:pt idx="13">
                  <c:v>98</c:v>
                </c:pt>
                <c:pt idx="14">
                  <c:v>98</c:v>
                </c:pt>
                <c:pt idx="15">
                  <c:v>98</c:v>
                </c:pt>
                <c:pt idx="16">
                  <c:v>100</c:v>
                </c:pt>
                <c:pt idx="17">
                  <c:v>98</c:v>
                </c:pt>
                <c:pt idx="18">
                  <c:v>82</c:v>
                </c:pt>
                <c:pt idx="19">
                  <c:v>82</c:v>
                </c:pt>
                <c:pt idx="2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A2-48AA-AF1D-A151C8D0CA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03446552"/>
        <c:axId val="406647912"/>
      </c:barChart>
      <c:catAx>
        <c:axId val="4034465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12700" cap="flat" cmpd="sng" algn="ctr">
            <a:solidFill>
              <a:sysClr val="window" lastClr="FFFFFF">
                <a:lumMod val="50000"/>
              </a:sys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06647912"/>
        <c:crosses val="autoZero"/>
        <c:auto val="1"/>
        <c:lblAlgn val="ctr"/>
        <c:lblOffset val="100"/>
        <c:noMultiLvlLbl val="0"/>
      </c:catAx>
      <c:valAx>
        <c:axId val="40664791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12700">
            <a:solidFill>
              <a:sysClr val="window" lastClr="FFFFFF">
                <a:lumMod val="50000"/>
              </a:sys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03446552"/>
        <c:crosses val="autoZero"/>
        <c:crossBetween val="between"/>
      </c:valAx>
      <c:spPr>
        <a:noFill/>
        <a:ln w="12700">
          <a:solidFill>
            <a:sysClr val="window" lastClr="FFFFFF">
              <a:lumMod val="50000"/>
            </a:sysClr>
          </a:solidFill>
        </a:ln>
        <a:effectLst/>
      </c:spPr>
    </c:plotArea>
    <c:legend>
      <c:legendPos val="b"/>
      <c:layout>
        <c:manualLayout>
          <c:xMode val="edge"/>
          <c:yMode val="edge"/>
          <c:x val="0.28857401319980636"/>
          <c:y val="0.88332986218950005"/>
          <c:w val="0.46815928955482516"/>
          <c:h val="9.8108652891706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4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0.28922</cdr:x>
      <cdr:y>0.52819</cdr:y>
    </cdr:from>
    <cdr:to>
      <cdr:x>0.3805</cdr:x>
      <cdr:y>0.57966</cdr:y>
    </cdr:to>
    <cdr:cxnSp macro="">
      <cdr:nvCxnSpPr>
        <cdr:cNvPr id="3" name="Gerade Verbindung mit Pfeil 2"/>
        <cdr:cNvCxnSpPr/>
      </cdr:nvCxnSpPr>
      <cdr:spPr>
        <a:xfrm xmlns:a="http://schemas.openxmlformats.org/drawingml/2006/main" flipV="1">
          <a:off x="716478" y="2027660"/>
          <a:ext cx="226123" cy="197584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rgbClr val="FF0000"/>
          </a:solidFill>
          <a:tailEnd type="stealth" w="sm" len="med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EF546F-4FA4-BDF4-91AE-D359D1C65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1C1829-3C5C-66F4-B7F6-5952243ED6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6065C-0886-5E48-ACAD-AFD2F61DB99E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7106F8E-01D5-68B1-FCAF-5190128F8C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1ADB99C-D3EA-154C-A280-EF97C53287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3CAE6-2DCB-7148-A1AE-D53C429F95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9024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B06B6-0CFC-4341-85C2-3C1C52EA9AD0}" type="datetimeFigureOut">
              <a:rPr lang="de-DE" smtClean="0"/>
              <a:t>22.09.2023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F965-7FE4-407B-A472-646F99C2CE7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413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18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673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135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83063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649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749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048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41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035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999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892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172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143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274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698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639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197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2903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Fibered light sources of a given specification</a:t>
            </a:r>
            <a:r>
              <a:rPr lang="en-GB" baseline="0" dirty="0" smtClean="0">
                <a:effectLst/>
              </a:rPr>
              <a:t> depending on the bulb type, wavelength, output mode and measurement type (Absorbance, Fluorescence, Reflectance, Transmission or Calibration  and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options for UV, Visible</a:t>
            </a:r>
          </a:p>
          <a:p>
            <a:r>
              <a:rPr lang="en-GB" dirty="0" smtClean="0">
                <a:effectLst/>
              </a:rPr>
              <a:t>Tungsten HalogenHL-2000 – red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Deuterium Tungsten HalogenDH-2000-BAL – blue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F965-7FE4-407B-A472-646F99C2CE7A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48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57D3A44B-CB18-B4A8-F5E0-FE6D50523E77}"/>
              </a:ext>
            </a:extLst>
          </p:cNvPr>
          <p:cNvSpPr/>
          <p:nvPr userDrawn="1"/>
        </p:nvSpPr>
        <p:spPr>
          <a:xfrm>
            <a:off x="-7144" y="4031864"/>
            <a:ext cx="9158288" cy="116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34DE476-E9E8-8BE1-4956-B40F65C11E68}"/>
              </a:ext>
            </a:extLst>
          </p:cNvPr>
          <p:cNvGrpSpPr/>
          <p:nvPr userDrawn="1"/>
        </p:nvGrpSpPr>
        <p:grpSpPr>
          <a:xfrm>
            <a:off x="0" y="3821208"/>
            <a:ext cx="9144000" cy="348160"/>
            <a:chOff x="34931" y="3497432"/>
            <a:chExt cx="9144000" cy="348160"/>
          </a:xfrm>
        </p:grpSpPr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BF74A7CD-8DA8-9822-A588-CBF54A7445AF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7DFF2076-408D-E6FF-1214-0C4F6E978EE0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9B3C5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7510" y="316463"/>
            <a:ext cx="6262485" cy="85320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163" y="1484291"/>
            <a:ext cx="8337550" cy="645857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161" y="2130148"/>
            <a:ext cx="8335965" cy="1068183"/>
          </a:xfrm>
        </p:spPr>
        <p:txBody>
          <a:bodyPr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  <a:prstGeom prst="rect">
            <a:avLst/>
          </a:prstGeom>
        </p:spPr>
        <p:txBody>
          <a:bodyPr lIns="0" rIns="0"/>
          <a:lstStyle>
            <a:lvl1pPr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r>
              <a:rPr lang="de-DE" dirty="0"/>
              <a:t>XX.XX.2023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CCC73F8-E434-A3E6-CC3A-3BC704671DDC}"/>
              </a:ext>
            </a:extLst>
          </p:cNvPr>
          <p:cNvSpPr txBox="1"/>
          <p:nvPr userDrawn="1"/>
        </p:nvSpPr>
        <p:spPr>
          <a:xfrm>
            <a:off x="401475" y="4214149"/>
            <a:ext cx="1359022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www.bgr.bund.de/EN</a:t>
            </a:r>
            <a:endParaRPr lang="de-DE" sz="11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506B5E-2FF5-1F7D-05B3-21847E041FB1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Bundesanstalt für</a:t>
            </a:r>
            <a:b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</a:b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Geowissenschaften</a:t>
            </a:r>
            <a:b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</a:br>
            <a:r>
              <a:rPr lang="de-DE" sz="1100" baseline="0" dirty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und Rohstoffe</a:t>
            </a:r>
            <a:endParaRPr lang="de-DE" sz="1100" baseline="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31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356352"/>
            <a:ext cx="3032125" cy="21564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1162" y="3660830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7">
            <a:extLst>
              <a:ext uri="{FF2B5EF4-FFF2-40B4-BE49-F238E27FC236}">
                <a16:creationId xmlns:a16="http://schemas.microsoft.com/office/drawing/2014/main" id="{6A658A92-E836-051F-AB48-49DF556476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61518" y="1356352"/>
            <a:ext cx="2636045" cy="215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10">
            <a:extLst>
              <a:ext uri="{FF2B5EF4-FFF2-40B4-BE49-F238E27FC236}">
                <a16:creationId xmlns:a16="http://schemas.microsoft.com/office/drawing/2014/main" id="{7830E358-1345-B305-B885-D93E416C55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518" y="3660830"/>
            <a:ext cx="2620963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Bildplatzhalter 7">
            <a:extLst>
              <a:ext uri="{FF2B5EF4-FFF2-40B4-BE49-F238E27FC236}">
                <a16:creationId xmlns:a16="http://schemas.microsoft.com/office/drawing/2014/main" id="{2EE2832C-1F83-9B64-1E34-2D987372C8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12670" y="1356352"/>
            <a:ext cx="2636044" cy="21564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1F795B58-3009-CE7D-F7D4-F61896D248A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11874" y="3660830"/>
            <a:ext cx="2636839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812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181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0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163" y="339725"/>
            <a:ext cx="6328305" cy="3910393"/>
          </a:xfrm>
          <a:prstGeom prst="rect">
            <a:avLst/>
          </a:prstGeom>
        </p:spPr>
        <p:txBody>
          <a:bodyPr anchor="ctr" anchorCtr="0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01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59926E78-9095-2A92-2F4D-F2098B065F8B}"/>
              </a:ext>
            </a:extLst>
          </p:cNvPr>
          <p:cNvSpPr/>
          <p:nvPr userDrawn="1"/>
        </p:nvSpPr>
        <p:spPr>
          <a:xfrm>
            <a:off x="-9826" y="3985192"/>
            <a:ext cx="9167371" cy="11665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CBC89E0-95FE-F562-291A-73D231126F4A}"/>
              </a:ext>
            </a:extLst>
          </p:cNvPr>
          <p:cNvGrpSpPr/>
          <p:nvPr userDrawn="1"/>
        </p:nvGrpSpPr>
        <p:grpSpPr>
          <a:xfrm>
            <a:off x="-11725" y="3825864"/>
            <a:ext cx="9169269" cy="348160"/>
            <a:chOff x="34931" y="3497432"/>
            <a:chExt cx="9144000" cy="348160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28269D3F-CEB9-36FE-48D7-F02C8103E9F8}"/>
                </a:ext>
              </a:extLst>
            </p:cNvPr>
            <p:cNvSpPr/>
            <p:nvPr/>
          </p:nvSpPr>
          <p:spPr>
            <a:xfrm>
              <a:off x="34931" y="3613494"/>
              <a:ext cx="2763847" cy="232098"/>
            </a:xfrm>
            <a:custGeom>
              <a:avLst/>
              <a:gdLst>
                <a:gd name="connsiteX0" fmla="*/ 2627428 w 2761783"/>
                <a:gd name="connsiteY0" fmla="*/ 231832 h 232098"/>
                <a:gd name="connsiteX1" fmla="*/ -490 w 2761783"/>
                <a:gd name="connsiteY1" fmla="*/ 231832 h 232098"/>
                <a:gd name="connsiteX2" fmla="*/ -490 w 2761783"/>
                <a:gd name="connsiteY2" fmla="*/ -266 h 232098"/>
                <a:gd name="connsiteX3" fmla="*/ 2761294 w 2761783"/>
                <a:gd name="connsiteY3" fmla="*/ -266 h 232098"/>
                <a:gd name="connsiteX4" fmla="*/ 2627428 w 2761783"/>
                <a:gd name="connsiteY4" fmla="*/ 231832 h 23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1783" h="232098">
                  <a:moveTo>
                    <a:pt x="2627428" y="231832"/>
                  </a:moveTo>
                  <a:lnTo>
                    <a:pt x="-490" y="231832"/>
                  </a:lnTo>
                  <a:lnTo>
                    <a:pt x="-490" y="-266"/>
                  </a:lnTo>
                  <a:lnTo>
                    <a:pt x="2761294" y="-266"/>
                  </a:lnTo>
                  <a:lnTo>
                    <a:pt x="2627428" y="231832"/>
                  </a:lnTo>
                  <a:close/>
                </a:path>
              </a:pathLst>
            </a:custGeom>
            <a:solidFill>
              <a:srgbClr val="F5BE5A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6DAA1C56-F4BD-2FD5-6057-4F4BAD22CC9D}"/>
                </a:ext>
              </a:extLst>
            </p:cNvPr>
            <p:cNvSpPr/>
            <p:nvPr/>
          </p:nvSpPr>
          <p:spPr>
            <a:xfrm>
              <a:off x="2730222" y="3497432"/>
              <a:ext cx="6448709" cy="232110"/>
            </a:xfrm>
            <a:custGeom>
              <a:avLst/>
              <a:gdLst>
                <a:gd name="connsiteX0" fmla="*/ 136180 w 6448709"/>
                <a:gd name="connsiteY0" fmla="*/ -336 h 232110"/>
                <a:gd name="connsiteX1" fmla="*/ 2192 w 6448709"/>
                <a:gd name="connsiteY1" fmla="*/ 231775 h 232110"/>
                <a:gd name="connsiteX2" fmla="*/ 6450902 w 6448709"/>
                <a:gd name="connsiteY2" fmla="*/ 231775 h 232110"/>
                <a:gd name="connsiteX3" fmla="*/ 6450902 w 6448709"/>
                <a:gd name="connsiteY3" fmla="*/ -336 h 232110"/>
                <a:gd name="connsiteX4" fmla="*/ 136180 w 6448709"/>
                <a:gd name="connsiteY4" fmla="*/ -336 h 232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8709" h="232110">
                  <a:moveTo>
                    <a:pt x="136180" y="-336"/>
                  </a:moveTo>
                  <a:lnTo>
                    <a:pt x="2192" y="231775"/>
                  </a:lnTo>
                  <a:lnTo>
                    <a:pt x="6450902" y="231775"/>
                  </a:lnTo>
                  <a:lnTo>
                    <a:pt x="6450902" y="-336"/>
                  </a:lnTo>
                  <a:lnTo>
                    <a:pt x="136180" y="-336"/>
                  </a:lnTo>
                  <a:close/>
                </a:path>
              </a:pathLst>
            </a:custGeom>
            <a:solidFill>
              <a:srgbClr val="9BB4C8"/>
            </a:solidFill>
            <a:ln w="12408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192EF7E-C267-2DFD-CE49-48548B0DFB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88" y="1"/>
            <a:ext cx="5040927" cy="3939351"/>
          </a:xfrm>
          <a:custGeom>
            <a:avLst/>
            <a:gdLst>
              <a:gd name="connsiteX0" fmla="*/ 0 w 2692401"/>
              <a:gd name="connsiteY0" fmla="*/ 0 h 5311775"/>
              <a:gd name="connsiteX1" fmla="*/ 2692401 w 2692401"/>
              <a:gd name="connsiteY1" fmla="*/ 0 h 5311775"/>
              <a:gd name="connsiteX2" fmla="*/ 2692401 w 2692401"/>
              <a:gd name="connsiteY2" fmla="*/ 5311775 h 5311775"/>
              <a:gd name="connsiteX3" fmla="*/ 0 w 2692401"/>
              <a:gd name="connsiteY3" fmla="*/ 5311775 h 5311775"/>
              <a:gd name="connsiteX4" fmla="*/ 0 w 2692401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2401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1775"/>
              <a:gd name="connsiteX1" fmla="*/ 5910083 w 5910083"/>
              <a:gd name="connsiteY1" fmla="*/ 0 h 5311775"/>
              <a:gd name="connsiteX2" fmla="*/ 2694783 w 5910083"/>
              <a:gd name="connsiteY2" fmla="*/ 5311775 h 5311775"/>
              <a:gd name="connsiteX3" fmla="*/ 0 w 5910083"/>
              <a:gd name="connsiteY3" fmla="*/ 5311775 h 5311775"/>
              <a:gd name="connsiteX4" fmla="*/ 0 w 5910083"/>
              <a:gd name="connsiteY4" fmla="*/ 0 h 5311775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4308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0907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910083"/>
              <a:gd name="connsiteY0" fmla="*/ 0 h 5318204"/>
              <a:gd name="connsiteX1" fmla="*/ 5910083 w 5910083"/>
              <a:gd name="connsiteY1" fmla="*/ 0 h 5318204"/>
              <a:gd name="connsiteX2" fmla="*/ 2766220 w 5910083"/>
              <a:gd name="connsiteY2" fmla="*/ 5318204 h 5318204"/>
              <a:gd name="connsiteX3" fmla="*/ 0 w 5910083"/>
              <a:gd name="connsiteY3" fmla="*/ 5311775 h 5318204"/>
              <a:gd name="connsiteX4" fmla="*/ 0 w 5910083"/>
              <a:gd name="connsiteY4" fmla="*/ 0 h 5318204"/>
              <a:gd name="connsiteX0" fmla="*/ 0 w 5355252"/>
              <a:gd name="connsiteY0" fmla="*/ 0 h 5318204"/>
              <a:gd name="connsiteX1" fmla="*/ 5355252 w 5355252"/>
              <a:gd name="connsiteY1" fmla="*/ 0 h 5318204"/>
              <a:gd name="connsiteX2" fmla="*/ 2766220 w 5355252"/>
              <a:gd name="connsiteY2" fmla="*/ 5318204 h 5318204"/>
              <a:gd name="connsiteX3" fmla="*/ 0 w 5355252"/>
              <a:gd name="connsiteY3" fmla="*/ 5311775 h 5318204"/>
              <a:gd name="connsiteX4" fmla="*/ 0 w 5355252"/>
              <a:gd name="connsiteY4" fmla="*/ 0 h 5318204"/>
              <a:gd name="connsiteX0" fmla="*/ 0 w 4802802"/>
              <a:gd name="connsiteY0" fmla="*/ 0 h 5318204"/>
              <a:gd name="connsiteX1" fmla="*/ 4802802 w 4802802"/>
              <a:gd name="connsiteY1" fmla="*/ 0 h 5318204"/>
              <a:gd name="connsiteX2" fmla="*/ 2766220 w 4802802"/>
              <a:gd name="connsiteY2" fmla="*/ 5318204 h 5318204"/>
              <a:gd name="connsiteX3" fmla="*/ 0 w 4802802"/>
              <a:gd name="connsiteY3" fmla="*/ 5311775 h 5318204"/>
              <a:gd name="connsiteX4" fmla="*/ 0 w 4802802"/>
              <a:gd name="connsiteY4" fmla="*/ 0 h 5318204"/>
              <a:gd name="connsiteX0" fmla="*/ 0 w 4936152"/>
              <a:gd name="connsiteY0" fmla="*/ 0 h 5318204"/>
              <a:gd name="connsiteX1" fmla="*/ 4936152 w 4936152"/>
              <a:gd name="connsiteY1" fmla="*/ 3216 h 5318204"/>
              <a:gd name="connsiteX2" fmla="*/ 2766220 w 4936152"/>
              <a:gd name="connsiteY2" fmla="*/ 5318204 h 5318204"/>
              <a:gd name="connsiteX3" fmla="*/ 0 w 4936152"/>
              <a:gd name="connsiteY3" fmla="*/ 5311775 h 5318204"/>
              <a:gd name="connsiteX4" fmla="*/ 0 w 4936152"/>
              <a:gd name="connsiteY4" fmla="*/ 0 h 5318204"/>
              <a:gd name="connsiteX0" fmla="*/ 0 w 5040927"/>
              <a:gd name="connsiteY0" fmla="*/ 0 h 5318204"/>
              <a:gd name="connsiteX1" fmla="*/ 5040927 w 5040927"/>
              <a:gd name="connsiteY1" fmla="*/ 1 h 5318204"/>
              <a:gd name="connsiteX2" fmla="*/ 2766220 w 5040927"/>
              <a:gd name="connsiteY2" fmla="*/ 5318204 h 5318204"/>
              <a:gd name="connsiteX3" fmla="*/ 0 w 5040927"/>
              <a:gd name="connsiteY3" fmla="*/ 5311775 h 5318204"/>
              <a:gd name="connsiteX4" fmla="*/ 0 w 5040927"/>
              <a:gd name="connsiteY4" fmla="*/ 0 h 5318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927" h="5318204">
                <a:moveTo>
                  <a:pt x="0" y="0"/>
                </a:moveTo>
                <a:lnTo>
                  <a:pt x="5040927" y="1"/>
                </a:lnTo>
                <a:lnTo>
                  <a:pt x="2766220" y="5318204"/>
                </a:lnTo>
                <a:lnTo>
                  <a:pt x="0" y="531177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5611" y="1354204"/>
            <a:ext cx="4061676" cy="844647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3200"/>
              </a:lnSpc>
              <a:defRPr sz="2800"/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86343" y="2526922"/>
            <a:ext cx="4062369" cy="649942"/>
          </a:xfrm>
        </p:spPr>
        <p:txBody>
          <a:bodyPr>
            <a:noAutofit/>
          </a:bodyPr>
          <a:lstStyle>
            <a:lvl1pPr marL="0" indent="0" algn="l">
              <a:buNone/>
              <a:defRPr sz="14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B392DD5-FECC-EB3C-BDD4-986AD19C55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5528" y="3176864"/>
            <a:ext cx="4061597" cy="649000"/>
          </a:xfrm>
        </p:spPr>
        <p:txBody>
          <a:bodyPr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1475" y="3934590"/>
            <a:ext cx="2021215" cy="237600"/>
          </a:xfrm>
          <a:prstGeom prst="rect">
            <a:avLst/>
          </a:prstGeom>
        </p:spPr>
        <p:txBody>
          <a:bodyPr lIns="0" tIns="46800" rIns="0"/>
          <a:lstStyle>
            <a:lvl1pPr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r>
              <a:rPr lang="de-DE" dirty="0"/>
              <a:t>XX.XX.2023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158BE8E-042B-B4D7-0659-D7CA45392FCD}"/>
              </a:ext>
            </a:extLst>
          </p:cNvPr>
          <p:cNvSpPr txBox="1"/>
          <p:nvPr userDrawn="1"/>
        </p:nvSpPr>
        <p:spPr>
          <a:xfrm>
            <a:off x="411163" y="4215456"/>
            <a:ext cx="1374094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>
              <a:lnSpc>
                <a:spcPts val="1050"/>
              </a:lnSpc>
            </a:pPr>
            <a:r>
              <a:rPr lang="en-US" sz="1100" dirty="0" smtClean="0">
                <a:solidFill>
                  <a:schemeClr val="bg1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www.bgr.bund.de/EN</a:t>
            </a:r>
            <a:endParaRPr lang="de-DE" sz="110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9244584-2AED-E95C-3AB7-D99E113BBCC0}"/>
              </a:ext>
            </a:extLst>
          </p:cNvPr>
          <p:cNvSpPr txBox="1"/>
          <p:nvPr userDrawn="1"/>
        </p:nvSpPr>
        <p:spPr>
          <a:xfrm>
            <a:off x="7550151" y="4344570"/>
            <a:ext cx="1316057" cy="47085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l">
              <a:lnSpc>
                <a:spcPts val="1350"/>
              </a:lnSpc>
            </a:pPr>
            <a:r>
              <a:rPr lang="de-DE" sz="1100" baseline="0" dirty="0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Federal Institute </a:t>
            </a:r>
          </a:p>
          <a:p>
            <a:pPr algn="l">
              <a:lnSpc>
                <a:spcPts val="1350"/>
              </a:lnSpc>
            </a:pPr>
            <a:r>
              <a:rPr lang="de-DE" sz="1100" baseline="0" dirty="0" err="1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for</a:t>
            </a:r>
            <a:r>
              <a:rPr lang="de-DE" sz="1100" baseline="0" dirty="0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100" baseline="0" dirty="0" err="1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Geosciences</a:t>
            </a:r>
            <a:r>
              <a:rPr lang="de-DE" sz="1100" baseline="0" dirty="0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</a:t>
            </a:r>
            <a:r>
              <a:rPr lang="de-DE" sz="1100" baseline="0" dirty="0" err="1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and</a:t>
            </a:r>
            <a:r>
              <a:rPr lang="de-DE" sz="1100" baseline="0" dirty="0" smtClean="0">
                <a:solidFill>
                  <a:srgbClr val="FFFFFF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rPr>
              <a:t> Natural Resources</a:t>
            </a:r>
            <a:endParaRPr lang="de-DE" sz="1100" baseline="0" dirty="0">
              <a:solidFill>
                <a:schemeClr val="bg1"/>
              </a:solidFill>
              <a:latin typeface="Noto Sans Display" panose="020B0502040504020204" pitchFamily="34" charset="0"/>
              <a:ea typeface="Noto Sans Display" panose="020B0502040504020204" pitchFamily="34" charset="0"/>
              <a:cs typeface="Noto Sans Display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98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8351F84-F0DB-89BE-59C7-15D92E5452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600" y="1347788"/>
            <a:ext cx="8337550" cy="2968625"/>
          </a:xfrm>
        </p:spPr>
        <p:txBody>
          <a:bodyPr/>
          <a:lstStyle>
            <a:lvl1pPr marL="268288" indent="-268288">
              <a:spcBef>
                <a:spcPts val="850"/>
              </a:spcBef>
              <a:buFont typeface="+mj-lt"/>
              <a:buAutoNum type="arabicPeriod"/>
              <a:defRPr/>
            </a:lvl1pPr>
            <a:lvl2pPr marL="539750" indent="-271463">
              <a:spcBef>
                <a:spcPts val="0"/>
              </a:spcBef>
              <a:buSzPct val="100000"/>
              <a:buFont typeface="+mj-lt"/>
              <a:buAutoNum type="arabicPeriod"/>
              <a:defRPr/>
            </a:lvl2pPr>
            <a:lvl3pPr marL="806450" indent="-266700">
              <a:buSzPct val="100000"/>
              <a:buFont typeface="+mj-lt"/>
              <a:buAutoNum type="arabicPeriod"/>
              <a:defRPr/>
            </a:lvl3pPr>
            <a:lvl4pPr marL="1074738" indent="-268288">
              <a:buSzPct val="100000"/>
              <a:buFont typeface="+mj-lt"/>
              <a:buAutoNum type="arabicPeriod"/>
              <a:defRPr/>
            </a:lvl4pPr>
            <a:lvl5pPr marL="228600" indent="-228600">
              <a:buFont typeface="+mj-lt"/>
              <a:buAutoNum type="arabicPeriod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981706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17016" cy="930451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600" y="1347786"/>
            <a:ext cx="8337550" cy="296862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0584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600" y="1347788"/>
            <a:ext cx="4052888" cy="2968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1" y="1347788"/>
            <a:ext cx="4068761" cy="2968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913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312" y="1347788"/>
            <a:ext cx="4064401" cy="12239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4311" y="2571750"/>
            <a:ext cx="4064401" cy="17446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D3CE2631-9C7D-6565-1667-D08F97EE2C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64050" cy="494665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03138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AF50C0-8483-7030-818F-BE7C8F6D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D0614C-7234-F15A-7C10-697EF73D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04A7EA6-691F-7B84-81BF-D49F8B1824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3104"/>
            <a:ext cx="9148762" cy="3598862"/>
          </a:xfrm>
          <a:custGeom>
            <a:avLst/>
            <a:gdLst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0 w 9144000"/>
              <a:gd name="connsiteY3" fmla="*/ 3598862 h 3598862"/>
              <a:gd name="connsiteX4" fmla="*/ 0 w 9144000"/>
              <a:gd name="connsiteY4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19950 w 9144000"/>
              <a:gd name="connsiteY3" fmla="*/ 3598068 h 3598862"/>
              <a:gd name="connsiteX4" fmla="*/ 0 w 9144000"/>
              <a:gd name="connsiteY4" fmla="*/ 3598862 h 3598862"/>
              <a:gd name="connsiteX5" fmla="*/ 0 w 9144000"/>
              <a:gd name="connsiteY5" fmla="*/ 0 h 3598862"/>
              <a:gd name="connsiteX0" fmla="*/ 0 w 9144000"/>
              <a:gd name="connsiteY0" fmla="*/ 0 h 3600450"/>
              <a:gd name="connsiteX1" fmla="*/ 9144000 w 9144000"/>
              <a:gd name="connsiteY1" fmla="*/ 0 h 3600450"/>
              <a:gd name="connsiteX2" fmla="*/ 9144000 w 9144000"/>
              <a:gd name="connsiteY2" fmla="*/ 3598862 h 3600450"/>
              <a:gd name="connsiteX3" fmla="*/ 8012906 w 9144000"/>
              <a:gd name="connsiteY3" fmla="*/ 3600450 h 3600450"/>
              <a:gd name="connsiteX4" fmla="*/ 7219950 w 9144000"/>
              <a:gd name="connsiteY4" fmla="*/ 3598068 h 3600450"/>
              <a:gd name="connsiteX5" fmla="*/ 0 w 9144000"/>
              <a:gd name="connsiteY5" fmla="*/ 3598862 h 3600450"/>
              <a:gd name="connsiteX6" fmla="*/ 0 w 9144000"/>
              <a:gd name="connsiteY6" fmla="*/ 0 h 3600450"/>
              <a:gd name="connsiteX0" fmla="*/ 0 w 9144000"/>
              <a:gd name="connsiteY0" fmla="*/ 0 h 3598862"/>
              <a:gd name="connsiteX1" fmla="*/ 9144000 w 9144000"/>
              <a:gd name="connsiteY1" fmla="*/ 0 h 3598862"/>
              <a:gd name="connsiteX2" fmla="*/ 9144000 w 9144000"/>
              <a:gd name="connsiteY2" fmla="*/ 3598862 h 3598862"/>
              <a:gd name="connsiteX3" fmla="*/ 7298531 w 9144000"/>
              <a:gd name="connsiteY3" fmla="*/ 3438525 h 3598862"/>
              <a:gd name="connsiteX4" fmla="*/ 7219950 w 9144000"/>
              <a:gd name="connsiteY4" fmla="*/ 3598068 h 3598862"/>
              <a:gd name="connsiteX5" fmla="*/ 0 w 9144000"/>
              <a:gd name="connsiteY5" fmla="*/ 3598862 h 3598862"/>
              <a:gd name="connsiteX6" fmla="*/ 0 w 9144000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298531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1995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1857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  <a:gd name="connsiteX0" fmla="*/ 0 w 9148762"/>
              <a:gd name="connsiteY0" fmla="*/ 0 h 3598862"/>
              <a:gd name="connsiteX1" fmla="*/ 9144000 w 9148762"/>
              <a:gd name="connsiteY1" fmla="*/ 0 h 3598862"/>
              <a:gd name="connsiteX2" fmla="*/ 9148762 w 9148762"/>
              <a:gd name="connsiteY2" fmla="*/ 3439319 h 3598862"/>
              <a:gd name="connsiteX3" fmla="*/ 7331869 w 9148762"/>
              <a:gd name="connsiteY3" fmla="*/ 3438525 h 3598862"/>
              <a:gd name="connsiteX4" fmla="*/ 7236620 w 9148762"/>
              <a:gd name="connsiteY4" fmla="*/ 3598068 h 3598862"/>
              <a:gd name="connsiteX5" fmla="*/ 0 w 9148762"/>
              <a:gd name="connsiteY5" fmla="*/ 3598862 h 3598862"/>
              <a:gd name="connsiteX6" fmla="*/ 0 w 9148762"/>
              <a:gd name="connsiteY6" fmla="*/ 0 h 3598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8762" h="3598862">
                <a:moveTo>
                  <a:pt x="0" y="0"/>
                </a:moveTo>
                <a:lnTo>
                  <a:pt x="9144000" y="0"/>
                </a:lnTo>
                <a:cubicBezTo>
                  <a:pt x="9145587" y="1146440"/>
                  <a:pt x="9147175" y="2292879"/>
                  <a:pt x="9148762" y="3439319"/>
                </a:cubicBezTo>
                <a:lnTo>
                  <a:pt x="7331869" y="3438525"/>
                </a:lnTo>
                <a:lnTo>
                  <a:pt x="7236620" y="3598068"/>
                </a:lnTo>
                <a:lnTo>
                  <a:pt x="0" y="3598862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0061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5825" y="1353104"/>
            <a:ext cx="4052888" cy="24142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356352"/>
            <a:ext cx="4464050" cy="361226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D28AEA9E-9F5C-5327-3B1C-6CB5B4B80C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762022"/>
            <a:ext cx="2646362" cy="554392"/>
          </a:xfrm>
        </p:spPr>
        <p:txBody>
          <a:bodyPr anchor="b"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702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00" y="316800"/>
            <a:ext cx="6328305" cy="9288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4A93F1E5-2F0F-7CFF-214B-DCAA1B38C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316" y="1356352"/>
            <a:ext cx="4464050" cy="3612268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3F04C2C6-7D43-AEF7-CE15-A90342B808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84713" y="1356352"/>
            <a:ext cx="2646362" cy="1625600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A2925A-61E4-599A-D871-6308CB2F9C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4713" y="3139780"/>
            <a:ext cx="2646362" cy="1112838"/>
          </a:xfrm>
        </p:spPr>
        <p:txBody>
          <a:bodyPr/>
          <a:lstStyle>
            <a:lvl1pPr>
              <a:lnSpc>
                <a:spcPts val="1500"/>
              </a:lnSpc>
              <a:defRPr sz="1100"/>
            </a:lvl1pPr>
            <a:lvl2pPr>
              <a:lnSpc>
                <a:spcPts val="1500"/>
              </a:lnSpc>
              <a:spcBef>
                <a:spcPts val="0"/>
              </a:spcBef>
              <a:defRPr sz="1100"/>
            </a:lvl2pPr>
            <a:lvl3pPr>
              <a:lnSpc>
                <a:spcPts val="1500"/>
              </a:lnSpc>
              <a:defRPr sz="1100"/>
            </a:lvl3pPr>
            <a:lvl4pPr>
              <a:lnSpc>
                <a:spcPts val="1500"/>
              </a:lnSpc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01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EE1679EB-1B34-D342-9915-BF06BAB1E1C9}"/>
              </a:ext>
            </a:extLst>
          </p:cNvPr>
          <p:cNvSpPr/>
          <p:nvPr userDrawn="1"/>
        </p:nvSpPr>
        <p:spPr>
          <a:xfrm>
            <a:off x="-9144" y="4954644"/>
            <a:ext cx="9144000" cy="19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B77DD05-B796-EF54-C352-DC8E534E31B1}"/>
              </a:ext>
            </a:extLst>
          </p:cNvPr>
          <p:cNvSpPr/>
          <p:nvPr userDrawn="1"/>
        </p:nvSpPr>
        <p:spPr>
          <a:xfrm>
            <a:off x="7127619" y="4792644"/>
            <a:ext cx="2025525" cy="360000"/>
          </a:xfrm>
          <a:custGeom>
            <a:avLst/>
            <a:gdLst>
              <a:gd name="connsiteX0" fmla="*/ 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0 w 2160000"/>
              <a:gd name="connsiteY4" fmla="*/ 0 h 360000"/>
              <a:gd name="connsiteX0" fmla="*/ 175967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175967 w 2160000"/>
              <a:gd name="connsiteY4" fmla="*/ 0 h 360000"/>
              <a:gd name="connsiteX0" fmla="*/ 219340 w 2160000"/>
              <a:gd name="connsiteY0" fmla="*/ 0 h 360000"/>
              <a:gd name="connsiteX1" fmla="*/ 2160000 w 2160000"/>
              <a:gd name="connsiteY1" fmla="*/ 0 h 360000"/>
              <a:gd name="connsiteX2" fmla="*/ 2160000 w 2160000"/>
              <a:gd name="connsiteY2" fmla="*/ 360000 h 360000"/>
              <a:gd name="connsiteX3" fmla="*/ 0 w 2160000"/>
              <a:gd name="connsiteY3" fmla="*/ 360000 h 360000"/>
              <a:gd name="connsiteX4" fmla="*/ 219340 w 2160000"/>
              <a:gd name="connsiteY4" fmla="*/ 0 h 360000"/>
              <a:gd name="connsiteX0" fmla="*/ 247405 w 2188065"/>
              <a:gd name="connsiteY0" fmla="*/ 0 h 360000"/>
              <a:gd name="connsiteX1" fmla="*/ 2188065 w 2188065"/>
              <a:gd name="connsiteY1" fmla="*/ 0 h 360000"/>
              <a:gd name="connsiteX2" fmla="*/ 2188065 w 2188065"/>
              <a:gd name="connsiteY2" fmla="*/ 360000 h 360000"/>
              <a:gd name="connsiteX3" fmla="*/ 0 w 2188065"/>
              <a:gd name="connsiteY3" fmla="*/ 360000 h 360000"/>
              <a:gd name="connsiteX4" fmla="*/ 247405 w 218806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57619 h 360000"/>
              <a:gd name="connsiteX4" fmla="*/ 229545 w 2170205"/>
              <a:gd name="connsiteY4" fmla="*/ 0 h 360000"/>
              <a:gd name="connsiteX0" fmla="*/ 229545 w 2170205"/>
              <a:gd name="connsiteY0" fmla="*/ 0 h 360000"/>
              <a:gd name="connsiteX1" fmla="*/ 2170205 w 2170205"/>
              <a:gd name="connsiteY1" fmla="*/ 0 h 360000"/>
              <a:gd name="connsiteX2" fmla="*/ 2170205 w 2170205"/>
              <a:gd name="connsiteY2" fmla="*/ 360000 h 360000"/>
              <a:gd name="connsiteX3" fmla="*/ 0 w 2170205"/>
              <a:gd name="connsiteY3" fmla="*/ 360000 h 360000"/>
              <a:gd name="connsiteX4" fmla="*/ 229545 w 2170205"/>
              <a:gd name="connsiteY4" fmla="*/ 0 h 3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0205" h="360000">
                <a:moveTo>
                  <a:pt x="229545" y="0"/>
                </a:moveTo>
                <a:lnTo>
                  <a:pt x="2170205" y="0"/>
                </a:lnTo>
                <a:lnTo>
                  <a:pt x="2170205" y="360000"/>
                </a:lnTo>
                <a:lnTo>
                  <a:pt x="0" y="360000"/>
                </a:lnTo>
                <a:lnTo>
                  <a:pt x="22954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920F60B-6EDD-907F-3E34-BD7734486F5D}"/>
              </a:ext>
            </a:extLst>
          </p:cNvPr>
          <p:cNvGrpSpPr/>
          <p:nvPr userDrawn="1"/>
        </p:nvGrpSpPr>
        <p:grpSpPr>
          <a:xfrm>
            <a:off x="411163" y="406799"/>
            <a:ext cx="8348784" cy="3909614"/>
            <a:chOff x="411163" y="406799"/>
            <a:chExt cx="8348784" cy="390961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94274D9-BD53-8148-3778-292E0A96217B}"/>
                </a:ext>
              </a:extLst>
            </p:cNvPr>
            <p:cNvSpPr/>
            <p:nvPr userDrawn="1"/>
          </p:nvSpPr>
          <p:spPr>
            <a:xfrm>
              <a:off x="41116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B648422-C44E-F0F2-CE5D-357F768F5D90}"/>
                </a:ext>
              </a:extLst>
            </p:cNvPr>
            <p:cNvSpPr/>
            <p:nvPr userDrawn="1"/>
          </p:nvSpPr>
          <p:spPr>
            <a:xfrm>
              <a:off x="1839459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A6FD10-FB14-3F39-B610-055924E7C73C}"/>
                </a:ext>
              </a:extLst>
            </p:cNvPr>
            <p:cNvSpPr/>
            <p:nvPr userDrawn="1"/>
          </p:nvSpPr>
          <p:spPr>
            <a:xfrm>
              <a:off x="3267755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F2378745-09FA-5E4D-35F7-1CD32C27AF14}"/>
                </a:ext>
              </a:extLst>
            </p:cNvPr>
            <p:cNvSpPr/>
            <p:nvPr userDrawn="1"/>
          </p:nvSpPr>
          <p:spPr>
            <a:xfrm>
              <a:off x="4696051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08F5E265-D474-5C54-BBE2-117B3D5C5FCC}"/>
                </a:ext>
              </a:extLst>
            </p:cNvPr>
            <p:cNvSpPr/>
            <p:nvPr userDrawn="1"/>
          </p:nvSpPr>
          <p:spPr>
            <a:xfrm>
              <a:off x="6124348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 dirty="0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89E6AEB-A634-96A3-CB25-ED4EF1C11D89}"/>
                </a:ext>
              </a:extLst>
            </p:cNvPr>
            <p:cNvSpPr/>
            <p:nvPr userDrawn="1"/>
          </p:nvSpPr>
          <p:spPr>
            <a:xfrm>
              <a:off x="7552643" y="406799"/>
              <a:ext cx="1207304" cy="3909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350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17513" y="316800"/>
            <a:ext cx="6316560" cy="92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17513" y="1334821"/>
            <a:ext cx="8337550" cy="2980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550346" y="4783500"/>
            <a:ext cx="1186854" cy="36821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400"/>
              </a:lnSpc>
              <a:defRPr sz="1100">
                <a:solidFill>
                  <a:schemeClr val="tx2"/>
                </a:solidFill>
                <a:latin typeface="Noto Sans Display" panose="020B0502040504020204" pitchFamily="34" charset="0"/>
                <a:ea typeface="Noto Sans Display" panose="020B0502040504020204" pitchFamily="34" charset="0"/>
                <a:cs typeface="Noto Sans Display" panose="020B0502040504020204" pitchFamily="34" charset="0"/>
              </a:defRPr>
            </a:lvl1pPr>
          </a:lstStyle>
          <a:p>
            <a:fld id="{01F32AC8-AA64-439B-8F4F-2CB1188EB1C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156F732-CD84-7BEB-5964-4628B8909E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467" y="0"/>
            <a:ext cx="1734546" cy="107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4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66" r:id="rId11"/>
    <p:sldLayoutId id="2147483667" r:id="rId12"/>
    <p:sldLayoutId id="2147483679" r:id="rId13"/>
  </p:sldLayoutIdLst>
  <p:hf hdr="0" ftr="0"/>
  <p:txStyles>
    <p:titleStyle>
      <a:lvl1pPr algn="l" defTabSz="685800" rtl="0" eaLnBrk="1" latinLnBrk="0" hangingPunct="1">
        <a:lnSpc>
          <a:spcPts val="2500"/>
        </a:lnSpc>
        <a:spcBef>
          <a:spcPct val="0"/>
        </a:spcBef>
        <a:buNone/>
        <a:defRPr sz="21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ts val="17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00025" indent="-200025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02431" indent="-202406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06029" indent="-203597" algn="l" defTabSz="685800" rtl="0" eaLnBrk="1" latinLnBrk="0" hangingPunct="1">
        <a:lnSpc>
          <a:spcPts val="1700"/>
        </a:lnSpc>
        <a:spcBef>
          <a:spcPts val="0"/>
        </a:spcBef>
        <a:buSzPct val="11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 userDrawn="1">
          <p15:clr>
            <a:srgbClr val="F26B43"/>
          </p15:clr>
        </p15:guide>
        <p15:guide id="2" pos="259" userDrawn="1">
          <p15:clr>
            <a:srgbClr val="F26B43"/>
          </p15:clr>
        </p15:guide>
        <p15:guide id="3" pos="5511" userDrawn="1">
          <p15:clr>
            <a:srgbClr val="F26B43"/>
          </p15:clr>
        </p15:guide>
        <p15:guide id="4" orient="horz" pos="3017" userDrawn="1">
          <p15:clr>
            <a:srgbClr val="F26B43"/>
          </p15:clr>
        </p15:guide>
        <p15:guide id="5" orient="horz" pos="849" userDrawn="1">
          <p15:clr>
            <a:srgbClr val="F26B43"/>
          </p15:clr>
        </p15:guide>
        <p15:guide id="7" pos="2812" userDrawn="1">
          <p15:clr>
            <a:srgbClr val="F26B43"/>
          </p15:clr>
        </p15:guide>
        <p15:guide id="8" pos="2951" userDrawn="1">
          <p15:clr>
            <a:srgbClr val="F26B43"/>
          </p15:clr>
        </p15:guide>
        <p15:guide id="9" pos="1015" userDrawn="1">
          <p15:clr>
            <a:srgbClr val="F26B43"/>
          </p15:clr>
        </p15:guide>
        <p15:guide id="10" pos="1146" userDrawn="1">
          <p15:clr>
            <a:srgbClr val="F26B43"/>
          </p15:clr>
        </p15:guide>
        <p15:guide id="11" pos="1910" userDrawn="1">
          <p15:clr>
            <a:srgbClr val="F26B43"/>
          </p15:clr>
        </p15:guide>
        <p15:guide id="12" pos="2053" userDrawn="1">
          <p15:clr>
            <a:srgbClr val="F26B43"/>
          </p15:clr>
        </p15:guide>
        <p15:guide id="13" pos="3715" userDrawn="1">
          <p15:clr>
            <a:srgbClr val="F26B43"/>
          </p15:clr>
        </p15:guide>
        <p15:guide id="14" pos="3850" userDrawn="1">
          <p15:clr>
            <a:srgbClr val="F26B43"/>
          </p15:clr>
        </p15:guide>
        <p15:guide id="15" pos="4618" userDrawn="1">
          <p15:clr>
            <a:srgbClr val="F26B43"/>
          </p15:clr>
        </p15:guide>
        <p15:guide id="16" pos="4756" userDrawn="1">
          <p15:clr>
            <a:srgbClr val="F26B43"/>
          </p15:clr>
        </p15:guide>
        <p15:guide id="17" orient="horz" pos="27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.Kus@bgr.de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85399C2C-B925-D7EF-2979-CEDA534089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48" y="2358051"/>
            <a:ext cx="8335965" cy="1068183"/>
          </a:xfrm>
        </p:spPr>
        <p:txBody>
          <a:bodyPr/>
          <a:lstStyle/>
          <a:p>
            <a:pPr algn="r"/>
            <a:r>
              <a:rPr lang="en-GB" b="1" dirty="0" smtClean="0"/>
              <a:t>Convenors: </a:t>
            </a:r>
          </a:p>
          <a:p>
            <a:pPr algn="r"/>
            <a:r>
              <a:rPr lang="en-GB" dirty="0" smtClean="0"/>
              <a:t>Dr</a:t>
            </a:r>
            <a:r>
              <a:rPr lang="en-GB" dirty="0"/>
              <a:t>. Jolanta </a:t>
            </a:r>
            <a:r>
              <a:rPr lang="en-GB" dirty="0" smtClean="0"/>
              <a:t>Kus</a:t>
            </a:r>
          </a:p>
          <a:p>
            <a:pPr algn="r"/>
            <a:r>
              <a:rPr lang="en-GB" dirty="0" smtClean="0"/>
              <a:t>Dr. Magdalena Misz-Kennan</a:t>
            </a:r>
          </a:p>
          <a:p>
            <a:pPr algn="r"/>
            <a:r>
              <a:rPr lang="en-GB" dirty="0" smtClean="0"/>
              <a:t>Prof. Deolinda Flores </a:t>
            </a:r>
            <a:endParaRPr lang="en-GB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EEAF9A22-8F96-779D-F072-DFA748F09A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9" y="91045"/>
            <a:ext cx="5050517" cy="3757257"/>
          </a:xfr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285CF19E-DC33-2B6B-86A5-28FDF7B84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9430" y="945028"/>
            <a:ext cx="4061676" cy="2106105"/>
          </a:xfrm>
        </p:spPr>
        <p:txBody>
          <a:bodyPr/>
          <a:lstStyle/>
          <a:p>
            <a:pPr algn="r"/>
            <a:r>
              <a:rPr lang="en-GB" dirty="0" smtClean="0"/>
              <a:t>Self-heating WG</a:t>
            </a:r>
            <a:br>
              <a:rPr lang="en-GB" dirty="0" smtClean="0"/>
            </a:b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Commission III </a:t>
            </a:r>
            <a:b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de-DE" sz="2400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0E1EF8A7-46AA-DEE2-6D76-B8173A5C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22.09.2023</a:t>
            </a:r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57D37AC1-DA4E-7087-CF91-DBC4783A6F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48" y="3295867"/>
            <a:ext cx="8337550" cy="645857"/>
          </a:xfrm>
        </p:spPr>
        <p:txBody>
          <a:bodyPr/>
          <a:lstStyle/>
          <a:p>
            <a:pPr algn="r"/>
            <a:r>
              <a:rPr lang="de-DE" dirty="0" smtClean="0"/>
              <a:t>ICCP </a:t>
            </a:r>
            <a:r>
              <a:rPr lang="de-DE" dirty="0" err="1" smtClean="0"/>
              <a:t>Commission</a:t>
            </a:r>
            <a:r>
              <a:rPr lang="de-DE" dirty="0" smtClean="0"/>
              <a:t> III</a:t>
            </a:r>
          </a:p>
          <a:p>
            <a:pPr algn="r"/>
            <a:r>
              <a:rPr lang="en-GB" dirty="0"/>
              <a:t>Joint 74th ICCP and 39th TSOP </a:t>
            </a:r>
            <a:r>
              <a:rPr lang="en-GB" dirty="0" smtClean="0"/>
              <a:t>Meeting, Patras, Greece, 2023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1B9046-7AFD-DC72-6608-3DF5F6A0E457}"/>
              </a:ext>
            </a:extLst>
          </p:cNvPr>
          <p:cNvSpPr/>
          <p:nvPr/>
        </p:nvSpPr>
        <p:spPr>
          <a:xfrm>
            <a:off x="5463265" y="1845402"/>
            <a:ext cx="873488" cy="917303"/>
          </a:xfrm>
          <a:prstGeom prst="rect">
            <a:avLst/>
          </a:prstGeom>
          <a:blipFill dpi="0"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-140072" y="-42520"/>
            <a:ext cx="4271085" cy="609737"/>
          </a:xfrm>
          <a:prstGeom prst="rect">
            <a:avLst/>
          </a:prstGeom>
          <a:noFill/>
          <a:ln w="38100">
            <a:noFill/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China, Inner Mongolia,</a:t>
            </a:r>
          </a:p>
          <a:p>
            <a:r>
              <a:rPr lang="en-US" sz="800" dirty="0" err="1" smtClean="0">
                <a:solidFill>
                  <a:schemeClr val="bg1"/>
                </a:solidFill>
              </a:rPr>
              <a:t>Wuda</a:t>
            </a:r>
            <a:r>
              <a:rPr lang="en-US" sz="800" dirty="0" smtClean="0">
                <a:solidFill>
                  <a:schemeClr val="bg1"/>
                </a:solidFill>
              </a:rPr>
              <a:t> Coalfield</a:t>
            </a:r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41005" y="4363792"/>
            <a:ext cx="2284700" cy="396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LogoFCU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3436" y="4363793"/>
            <a:ext cx="976616" cy="40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699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10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8134393" cy="39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Participants of 2022 SHWG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Round Robin 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Ali İhsan </a:t>
            </a:r>
            <a:r>
              <a:rPr lang="en-GB" altLang="de-DE" sz="1400" b="0" dirty="0" err="1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Karayiğit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Hacettepe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University, Department of Geological Engineering, 06800 Ankara,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Turkey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Ashok K. </a:t>
            </a: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Singh </a:t>
            </a:r>
            <a:r>
              <a:rPr lang="en-GB" altLang="de-DE" sz="1400" b="0" dirty="0">
                <a:solidFill>
                  <a:schemeClr val="tx1"/>
                </a:solidFill>
              </a:rPr>
              <a:t>– Coal Petrology Section, Resource Quality Assessment Division, CSIR-Central Institute of Mining and Fuel Research, </a:t>
            </a:r>
            <a:r>
              <a:rPr lang="en-GB" altLang="de-DE" sz="1400" b="0" dirty="0" err="1">
                <a:solidFill>
                  <a:schemeClr val="tx1"/>
                </a:solidFill>
              </a:rPr>
              <a:t>Digwadih</a:t>
            </a:r>
            <a:r>
              <a:rPr lang="en-GB" altLang="de-DE" sz="1400" b="0" dirty="0">
                <a:solidFill>
                  <a:schemeClr val="tx1"/>
                </a:solidFill>
              </a:rPr>
              <a:t> Campus, </a:t>
            </a:r>
            <a:r>
              <a:rPr lang="en-GB" altLang="de-DE" sz="1400" b="0" dirty="0" err="1">
                <a:solidFill>
                  <a:schemeClr val="tx1"/>
                </a:solidFill>
              </a:rPr>
              <a:t>Dhanbad</a:t>
            </a:r>
            <a:r>
              <a:rPr lang="en-GB" altLang="de-DE" sz="1400" b="0" dirty="0">
                <a:solidFill>
                  <a:schemeClr val="tx1"/>
                </a:solidFill>
              </a:rPr>
              <a:t>, India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Deolinda 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Flores </a:t>
            </a:r>
            <a:r>
              <a:rPr lang="en-GB" altLang="de-DE" sz="1400" b="0" dirty="0">
                <a:solidFill>
                  <a:schemeClr val="tx1"/>
                </a:solidFill>
              </a:rPr>
              <a:t>– Institute of Earth Sciences - Pole of University of Porto, </a:t>
            </a:r>
            <a:r>
              <a:rPr lang="en-GB" altLang="de-DE" sz="1400" b="0" dirty="0" err="1">
                <a:solidFill>
                  <a:schemeClr val="tx1"/>
                </a:solidFill>
              </a:rPr>
              <a:t>Rua</a:t>
            </a:r>
            <a:r>
              <a:rPr lang="en-GB" altLang="de-DE" sz="1400" b="0" dirty="0">
                <a:solidFill>
                  <a:schemeClr val="tx1"/>
                </a:solidFill>
              </a:rPr>
              <a:t> do Campo Alegre, 687, 4169-007 Porto, Portugal; University of Porto, Department of Geosciences, Environment and Spatial Planning, </a:t>
            </a:r>
            <a:r>
              <a:rPr lang="en-GB" altLang="de-DE" sz="1400" b="0" dirty="0" err="1">
                <a:solidFill>
                  <a:schemeClr val="tx1"/>
                </a:solidFill>
              </a:rPr>
              <a:t>Rua</a:t>
            </a:r>
            <a:r>
              <a:rPr lang="en-GB" altLang="de-DE" sz="1400" b="0" dirty="0">
                <a:solidFill>
                  <a:schemeClr val="tx1"/>
                </a:solidFill>
              </a:rPr>
              <a:t> do Campo Alegre, 687, 4169-007 Porto, Portugal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Dragana Životić </a:t>
            </a:r>
            <a:r>
              <a:rPr lang="en-GB" altLang="de-DE" sz="1400" b="0" dirty="0">
                <a:solidFill>
                  <a:schemeClr val="tx1"/>
                </a:solidFill>
              </a:rPr>
              <a:t>– Faculty of Mining and Geology, University of Belgrade, </a:t>
            </a:r>
            <a:r>
              <a:rPr lang="en-GB" altLang="de-DE" sz="1400" b="0" dirty="0" err="1">
                <a:solidFill>
                  <a:schemeClr val="tx1"/>
                </a:solidFill>
              </a:rPr>
              <a:t>Djusina</a:t>
            </a:r>
            <a:r>
              <a:rPr lang="en-GB" altLang="de-DE" sz="1400" b="0" dirty="0">
                <a:solidFill>
                  <a:schemeClr val="tx1"/>
                </a:solidFill>
              </a:rPr>
              <a:t> 7, 11000 Beograd, Serbia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Georgeta 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Predeanu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University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Politehnica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of Bucharest (UPB) ,Faculty of Applied Chemistry and Materials Science, PolizuSt.1–7, 011061Bucharest,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Romania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Georgia </a:t>
            </a:r>
            <a:r>
              <a:rPr lang="en-GB" altLang="de-DE" sz="1400" b="0" dirty="0" err="1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Petratou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</a:rPr>
              <a:t>– University of Patras, Department of Geology, Postal Code 265 04 Rio Patras, Greece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Ivana 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Sýkorová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Academy of Sciences of the Czech Republic, Institute of Rocks Structure and Mechanics, V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Holešovičkách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94/41, Praha 18209, Czech Republic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Joana Ribeiro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Universidade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do Porto,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Departamento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de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Geociências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Ambiente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e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Ordenamento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do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Território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Rua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do Campo Alegre, 687, 4169-007 Porto,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Portugal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8855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11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8396611" cy="41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Participants of 2022 SHWG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Round Robin 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Kimon Christanis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– University of Patras, Department of Geology, Postal Code 265 04 Rio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Patra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Greece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Magdalena Misz-Kennan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– Faculty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of Natural Sciences, Institute of Earth Sciences, University of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Silesia, Katowice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Będzińska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60, 41-205 Sosnowiec, Poland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Małgorzata Wojtaszek-Kalaitzidi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Institute for Chemical Processing of Coal, 1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Zamkowa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Street, 41-803 Zabrze,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Poland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Marvin </a:t>
            </a: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Moroeng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–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University of Johannesburg, Department of Geology, Johannesburg, South Africa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Nikki 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Wagner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– University of Johannesburg, Department of Geology, Johannesburg, South Africa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Paul Hackley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U.S. Geological Survey, Geology, Energy &amp; Minerals Science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Center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12201 Sunrise Valley Dr., MS 954, Reston, VA 20192,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USA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Priya </a:t>
            </a:r>
            <a:r>
              <a:rPr lang="en-GB" altLang="de-DE" sz="1400" b="0" dirty="0" err="1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Kumari</a:t>
            </a: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– Coal Petrology Section, Resource Quality Assessment Division, CSIR-Central Institute of Mining and Fuel Research,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Digwadih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Campus,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Dhanbad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India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Sandra 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Rodrigues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– Coal Lab., School of Earth and Environmental Sciences, The University of Queensland, Staff House Road, St Lucia 4072, QLD, Australia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err="1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Sławka</a:t>
            </a: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Pusz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– Polish Academy of Sciences, Centre of Polymer and Carbon Materials, M. Curie-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Skłodowskiej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34, PL-41819 Zabrze,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Poland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140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12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8134393" cy="141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Participants of 2022 SHWG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Round Robin 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Stavros Kalaitzidis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University of Patras, Department of Geology, Postal Code 265 04 Rio Patras, Greece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Tara 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Congo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Coal Lab., School of Earth and Environmental Sciences, The University of Queensland, Staff House Road, St Lucia 4072, QLD, Australia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Zeynep </a:t>
            </a:r>
            <a:r>
              <a:rPr lang="en-GB" altLang="de-DE" sz="1400" b="0" dirty="0">
                <a:solidFill>
                  <a:srgbClr val="2268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Buckun </a:t>
            </a:r>
            <a:r>
              <a:rPr lang="en-GB" altLang="de-DE" sz="1400" b="0" dirty="0">
                <a:solidFill>
                  <a:schemeClr val="tx1"/>
                </a:solidFill>
              </a:rPr>
              <a:t>–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Dokuz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Eylul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University, Department of Geology Engineering, Izmir,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Turkey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8359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471940"/>
              </p:ext>
            </p:extLst>
          </p:nvPr>
        </p:nvGraphicFramePr>
        <p:xfrm>
          <a:off x="1205713" y="1048910"/>
          <a:ext cx="7218869" cy="373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13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714034"/>
            <a:ext cx="8134393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Standard Statistical </a:t>
            </a: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Evaluation 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of categories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with the minimum, 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maximum,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and average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8" name="Abgerundetes Rechteck 7"/>
          <p:cNvSpPr/>
          <p:nvPr/>
        </p:nvSpPr>
        <p:spPr>
          <a:xfrm>
            <a:off x="1772851" y="1266418"/>
            <a:ext cx="263847" cy="1762045"/>
          </a:xfrm>
          <a:prstGeom prst="roundRect">
            <a:avLst/>
          </a:prstGeom>
          <a:solidFill>
            <a:srgbClr val="92D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9" name="Abgerundetes Rechteck 8"/>
          <p:cNvSpPr/>
          <p:nvPr/>
        </p:nvSpPr>
        <p:spPr>
          <a:xfrm>
            <a:off x="2036698" y="1266418"/>
            <a:ext cx="215232" cy="1762046"/>
          </a:xfrm>
          <a:prstGeom prst="roundRect">
            <a:avLst/>
          </a:prstGeom>
          <a:solidFill>
            <a:srgbClr val="00CC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2515776" y="1266419"/>
            <a:ext cx="231613" cy="2407366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3000551" y="1256525"/>
            <a:ext cx="983116" cy="1697068"/>
          </a:xfrm>
          <a:prstGeom prst="roundRect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4005386" y="1266417"/>
            <a:ext cx="484097" cy="2929065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4" name="Abgerundetes Rechteck 13"/>
          <p:cNvSpPr/>
          <p:nvPr/>
        </p:nvSpPr>
        <p:spPr>
          <a:xfrm>
            <a:off x="6255170" y="1238879"/>
            <a:ext cx="497113" cy="2746969"/>
          </a:xfrm>
          <a:prstGeom prst="round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7" name="Abgerundetes Rechteck 16"/>
          <p:cNvSpPr/>
          <p:nvPr/>
        </p:nvSpPr>
        <p:spPr>
          <a:xfrm>
            <a:off x="5758057" y="1238880"/>
            <a:ext cx="475402" cy="1714714"/>
          </a:xfrm>
          <a:prstGeom prst="roundRect">
            <a:avLst/>
          </a:prstGeom>
          <a:solidFill>
            <a:schemeClr val="accent2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18" name="Abgerundetes Rechteck 17"/>
          <p:cNvSpPr/>
          <p:nvPr/>
        </p:nvSpPr>
        <p:spPr>
          <a:xfrm>
            <a:off x="6774001" y="1266418"/>
            <a:ext cx="1421191" cy="3250582"/>
          </a:xfrm>
          <a:prstGeom prst="roundRect">
            <a:avLst/>
          </a:prstGeom>
          <a:solidFill>
            <a:srgbClr val="00FF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22" name="Abgerundetes Rechteck 21"/>
          <p:cNvSpPr/>
          <p:nvPr/>
        </p:nvSpPr>
        <p:spPr>
          <a:xfrm>
            <a:off x="1749480" y="982290"/>
            <a:ext cx="535254" cy="28172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 smtClean="0">
                <a:solidFill>
                  <a:srgbClr val="FFFF00"/>
                </a:solidFill>
              </a:rPr>
              <a:t>Level 1</a:t>
            </a:r>
            <a:endParaRPr lang="de-DE" sz="600" b="1" dirty="0">
              <a:solidFill>
                <a:srgbClr val="FFFF00"/>
              </a:solidFill>
            </a:endParaRPr>
          </a:p>
        </p:txBody>
      </p:sp>
      <p:sp>
        <p:nvSpPr>
          <p:cNvPr id="23" name="Abgerundetes Rechteck 22"/>
          <p:cNvSpPr/>
          <p:nvPr/>
        </p:nvSpPr>
        <p:spPr>
          <a:xfrm>
            <a:off x="2284734" y="977057"/>
            <a:ext cx="700763" cy="28172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 smtClean="0">
                <a:solidFill>
                  <a:srgbClr val="FFFF00"/>
                </a:solidFill>
              </a:rPr>
              <a:t>Level 2</a:t>
            </a:r>
            <a:endParaRPr lang="de-DE" sz="600" b="1" dirty="0">
              <a:solidFill>
                <a:srgbClr val="FFFF00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2987866" y="986208"/>
            <a:ext cx="2748473" cy="28172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 smtClean="0">
                <a:solidFill>
                  <a:srgbClr val="FFFF00"/>
                </a:solidFill>
              </a:rPr>
              <a:t>Level 3</a:t>
            </a:r>
            <a:endParaRPr lang="de-DE" sz="600" b="1" dirty="0">
              <a:solidFill>
                <a:srgbClr val="FFFF00"/>
              </a:solidFill>
            </a:endParaRPr>
          </a:p>
        </p:txBody>
      </p:sp>
      <p:sp>
        <p:nvSpPr>
          <p:cNvPr id="25" name="Abgerundetes Rechteck 24"/>
          <p:cNvSpPr/>
          <p:nvPr/>
        </p:nvSpPr>
        <p:spPr>
          <a:xfrm>
            <a:off x="5736339" y="977057"/>
            <a:ext cx="518831" cy="28172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 smtClean="0">
                <a:solidFill>
                  <a:srgbClr val="FFFF00"/>
                </a:solidFill>
              </a:rPr>
              <a:t>Level 4</a:t>
            </a:r>
            <a:endParaRPr lang="de-DE" sz="600" b="1" dirty="0">
              <a:solidFill>
                <a:srgbClr val="FFFF00"/>
              </a:solidFill>
            </a:endParaRPr>
          </a:p>
        </p:txBody>
      </p:sp>
      <p:sp>
        <p:nvSpPr>
          <p:cNvPr id="26" name="Abgerundetes Rechteck 25"/>
          <p:cNvSpPr/>
          <p:nvPr/>
        </p:nvSpPr>
        <p:spPr>
          <a:xfrm>
            <a:off x="6255170" y="975092"/>
            <a:ext cx="518831" cy="28172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 smtClean="0">
                <a:solidFill>
                  <a:srgbClr val="FFFF00"/>
                </a:solidFill>
              </a:rPr>
              <a:t>Level 5</a:t>
            </a:r>
            <a:endParaRPr lang="de-DE" sz="600" b="1" dirty="0">
              <a:solidFill>
                <a:srgbClr val="FFFF00"/>
              </a:solidFill>
            </a:endParaRPr>
          </a:p>
        </p:txBody>
      </p:sp>
      <p:sp>
        <p:nvSpPr>
          <p:cNvPr id="27" name="Abgerundetes Rechteck 26"/>
          <p:cNvSpPr/>
          <p:nvPr/>
        </p:nvSpPr>
        <p:spPr>
          <a:xfrm>
            <a:off x="6774001" y="978569"/>
            <a:ext cx="1442910" cy="281722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00" b="1" dirty="0" smtClean="0">
                <a:solidFill>
                  <a:srgbClr val="FFFF00"/>
                </a:solidFill>
              </a:rPr>
              <a:t>Level 6</a:t>
            </a:r>
            <a:endParaRPr lang="de-DE" sz="600" b="1" dirty="0">
              <a:solidFill>
                <a:srgbClr val="FFFF00"/>
              </a:solidFill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2753521" y="1275569"/>
            <a:ext cx="231976" cy="2398215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0" name="Abgerundetes Rechteck 29"/>
          <p:cNvSpPr/>
          <p:nvPr/>
        </p:nvSpPr>
        <p:spPr>
          <a:xfrm>
            <a:off x="2271338" y="1275568"/>
            <a:ext cx="231613" cy="1752895"/>
          </a:xfrm>
          <a:prstGeom prst="round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  <p:sp>
        <p:nvSpPr>
          <p:cNvPr id="31" name="Abgerundetes Rechteck 30"/>
          <p:cNvSpPr/>
          <p:nvPr/>
        </p:nvSpPr>
        <p:spPr>
          <a:xfrm>
            <a:off x="4527250" y="1266417"/>
            <a:ext cx="1209088" cy="2719431"/>
          </a:xfrm>
          <a:prstGeom prst="round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7966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14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90189" y="714034"/>
            <a:ext cx="8134393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Standard Statistical </a:t>
            </a: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Evaluation 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of categories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with the minimum, </a:t>
            </a:r>
            <a:r>
              <a:rPr lang="en-GB" altLang="de-DE" sz="1400" dirty="0">
                <a:solidFill>
                  <a:schemeClr val="tx1"/>
                </a:solidFill>
              </a:rPr>
              <a:t>maximum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and average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4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2196285"/>
              </p:ext>
            </p:extLst>
          </p:nvPr>
        </p:nvGraphicFramePr>
        <p:xfrm>
          <a:off x="3088081" y="1024283"/>
          <a:ext cx="2538607" cy="3854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832476"/>
              </p:ext>
            </p:extLst>
          </p:nvPr>
        </p:nvGraphicFramePr>
        <p:xfrm>
          <a:off x="509798" y="1039504"/>
          <a:ext cx="2477242" cy="3838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6" name="Gerade Verbindung mit Pfeil 35"/>
          <p:cNvCxnSpPr/>
          <p:nvPr/>
        </p:nvCxnSpPr>
        <p:spPr>
          <a:xfrm flipV="1">
            <a:off x="2353507" y="2832096"/>
            <a:ext cx="202179" cy="19758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/>
          <p:nvPr/>
        </p:nvCxnSpPr>
        <p:spPr>
          <a:xfrm flipV="1">
            <a:off x="3882883" y="2860163"/>
            <a:ext cx="202179" cy="19758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V="1">
            <a:off x="5053065" y="2860163"/>
            <a:ext cx="202179" cy="197584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5818891" y="1516865"/>
            <a:ext cx="3125486" cy="298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b="0" dirty="0" smtClean="0">
                <a:latin typeface="+mn-lt"/>
              </a:rPr>
              <a:t>Improvement in the following categories: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Massive 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Porous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Isotropic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Non-Isotropic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latin typeface="+mn-lt"/>
              </a:rPr>
              <a:t>Measures undertaken in 2021-2022: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Modified definitions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Provided examples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640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15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290189" y="714034"/>
            <a:ext cx="8134393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Standard Statistical </a:t>
            </a: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Evaluation 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of categories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with the minimum, </a:t>
            </a:r>
            <a:r>
              <a:rPr lang="en-GB" altLang="de-DE" sz="1400" dirty="0">
                <a:solidFill>
                  <a:schemeClr val="tx1"/>
                </a:solidFill>
              </a:rPr>
              <a:t>maximum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and average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9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3063"/>
              </p:ext>
            </p:extLst>
          </p:nvPr>
        </p:nvGraphicFramePr>
        <p:xfrm>
          <a:off x="461099" y="978570"/>
          <a:ext cx="1925856" cy="370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Gerade Verbindung mit Pfeil 11"/>
          <p:cNvCxnSpPr/>
          <p:nvPr/>
        </p:nvCxnSpPr>
        <p:spPr>
          <a:xfrm>
            <a:off x="886868" y="3129908"/>
            <a:ext cx="329744" cy="124663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>
            <a:off x="1476966" y="3406971"/>
            <a:ext cx="329744" cy="124663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9389617"/>
              </p:ext>
            </p:extLst>
          </p:nvPr>
        </p:nvGraphicFramePr>
        <p:xfrm>
          <a:off x="2603634" y="978569"/>
          <a:ext cx="2095828" cy="3704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8" name="Gerade Verbindung mit Pfeil 17"/>
          <p:cNvCxnSpPr/>
          <p:nvPr/>
        </p:nvCxnSpPr>
        <p:spPr>
          <a:xfrm>
            <a:off x="3028781" y="2506454"/>
            <a:ext cx="329744" cy="124663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3819101" y="2783517"/>
            <a:ext cx="329744" cy="124663"/>
          </a:xfrm>
          <a:prstGeom prst="straightConnector1">
            <a:avLst/>
          </a:prstGeom>
          <a:ln w="12700">
            <a:solidFill>
              <a:srgbClr val="FF0000"/>
            </a:solidFill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5130394" y="1516865"/>
            <a:ext cx="3099206" cy="248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b="0" dirty="0" smtClean="0">
                <a:latin typeface="+mn-lt"/>
              </a:rPr>
              <a:t>Deterioration in the following categories: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Pale particles </a:t>
            </a:r>
            <a:endParaRPr lang="en-GB" altLang="de-DE" sz="14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Plasticised edges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b="0" dirty="0" smtClean="0">
                <a:latin typeface="+mn-lt"/>
              </a:rPr>
              <a:t>Measures undertaken in 2021-2022: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Modified definitions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Provided examples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67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16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714034"/>
            <a:ext cx="8134393" cy="46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Raw Agreement Indices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with only the </a:t>
            </a: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Overall Level of Agreement (LOA)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being evaluated for each of the categories in this report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en-GB" altLang="de-DE" sz="1400" b="0" dirty="0" smtClean="0">
                <a:latin typeface="+mn-lt"/>
              </a:rPr>
              <a:t>Level 3: </a:t>
            </a:r>
            <a:r>
              <a:rPr lang="en-GB" altLang="de-DE" sz="1400" dirty="0" smtClean="0">
                <a:latin typeface="+mn-lt"/>
              </a:rPr>
              <a:t>MASSIVE </a:t>
            </a:r>
            <a:r>
              <a:rPr lang="en-GB" sz="1400" b="0" dirty="0"/>
              <a:t>– ALTERED 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graphicFrame>
        <p:nvGraphicFramePr>
          <p:cNvPr id="32" name="Diagramm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553691"/>
              </p:ext>
            </p:extLst>
          </p:nvPr>
        </p:nvGraphicFramePr>
        <p:xfrm>
          <a:off x="417600" y="1181214"/>
          <a:ext cx="8091643" cy="3307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Gerader Verbinder 2"/>
          <p:cNvCxnSpPr/>
          <p:nvPr/>
        </p:nvCxnSpPr>
        <p:spPr>
          <a:xfrm>
            <a:off x="1129553" y="1606613"/>
            <a:ext cx="71538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99038" y="4405171"/>
            <a:ext cx="812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/>
              <a:t>LOA were established by </a:t>
            </a:r>
            <a:r>
              <a:rPr lang="en-US" sz="1200" dirty="0" smtClean="0">
                <a:solidFill>
                  <a:srgbClr val="0070C0"/>
                </a:solidFill>
              </a:rPr>
              <a:t>Uebersax </a:t>
            </a:r>
            <a:r>
              <a:rPr lang="en-US" sz="1200" dirty="0">
                <a:solidFill>
                  <a:srgbClr val="0070C0"/>
                </a:solidFill>
              </a:rPr>
              <a:t>(2001)</a:t>
            </a:r>
            <a:r>
              <a:rPr lang="en-US" sz="1200" dirty="0"/>
              <a:t> and used by </a:t>
            </a:r>
            <a:r>
              <a:rPr lang="en-US" sz="1200" dirty="0">
                <a:solidFill>
                  <a:srgbClr val="0070C0"/>
                </a:solidFill>
              </a:rPr>
              <a:t>Predenau et al. (2015)</a:t>
            </a:r>
            <a:r>
              <a:rPr lang="en-US" sz="1200" dirty="0"/>
              <a:t>. </a:t>
            </a:r>
            <a:r>
              <a:rPr lang="en-US" sz="1200" dirty="0" smtClean="0"/>
              <a:t>The </a:t>
            </a:r>
            <a:r>
              <a:rPr lang="en-US" sz="1200" dirty="0"/>
              <a:t>LOA gives a broader information of the evaluation status and is more </a:t>
            </a:r>
            <a:r>
              <a:rPr lang="en-US" sz="1200" dirty="0" smtClean="0"/>
              <a:t>accurate statistical approach then standard statistical evaluation. 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14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17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714034"/>
            <a:ext cx="8134393" cy="46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Raw Agreement Indices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with only the </a:t>
            </a: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Overall Level of Agreement (LOA)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being evaluated for each of the categories in this report.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95816" y="1205635"/>
            <a:ext cx="8128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>
                <a:solidFill>
                  <a:schemeClr val="tx2"/>
                </a:solidFill>
              </a:rPr>
              <a:t>Level 6:</a:t>
            </a:r>
            <a:r>
              <a:rPr lang="en-GB" sz="1400" dirty="0" smtClean="0"/>
              <a:t> </a:t>
            </a:r>
            <a:r>
              <a:rPr lang="en-GB" sz="1400" b="1" dirty="0" smtClean="0">
                <a:solidFill>
                  <a:schemeClr val="tx2"/>
                </a:solidFill>
              </a:rPr>
              <a:t>PALER </a:t>
            </a:r>
            <a:r>
              <a:rPr lang="en-GB" sz="1400" b="1" dirty="0">
                <a:solidFill>
                  <a:schemeClr val="tx2"/>
                </a:solidFill>
              </a:rPr>
              <a:t>PARTICLE </a:t>
            </a:r>
            <a:r>
              <a:rPr lang="en-GB" sz="1400" dirty="0"/>
              <a:t>– </a:t>
            </a:r>
            <a:r>
              <a:rPr lang="en-GB" sz="1400" dirty="0" smtClean="0"/>
              <a:t>ALTERED / NEWLY FORMED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/>
              <a:t>Vitrinite grains of higher reflectance compared with the background value</a:t>
            </a:r>
            <a:r>
              <a:rPr lang="en-GB" sz="1400" dirty="0" smtClean="0"/>
              <a:t>.</a:t>
            </a:r>
          </a:p>
          <a:p>
            <a:pPr algn="just"/>
            <a:r>
              <a:rPr lang="en-GB" sz="1400" dirty="0" smtClean="0">
                <a:solidFill>
                  <a:schemeClr val="tx2"/>
                </a:solidFill>
              </a:rPr>
              <a:t>Please, </a:t>
            </a:r>
            <a:r>
              <a:rPr lang="en-GB" sz="1400" dirty="0">
                <a:solidFill>
                  <a:schemeClr val="tx2"/>
                </a:solidFill>
              </a:rPr>
              <a:t>make multiple answers, if adequate for the Altered and Newly Formed categories</a:t>
            </a:r>
            <a:r>
              <a:rPr lang="en-GB" sz="1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GB" sz="1400" dirty="0"/>
          </a:p>
          <a:p>
            <a:pPr algn="just"/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26" y="2233892"/>
            <a:ext cx="3434681" cy="259013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181120" y="2382192"/>
            <a:ext cx="44572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 smtClean="0"/>
              <a:t>In the photo 3.0, general 9 out of 21 participants marked the particle </a:t>
            </a:r>
            <a:r>
              <a:rPr lang="en-GB" sz="1200" dirty="0"/>
              <a:t>in the rectangle </a:t>
            </a:r>
            <a:r>
              <a:rPr lang="en-GB" sz="1200" dirty="0" smtClean="0"/>
              <a:t>as paler compared to the background attached in the upper right corner. 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 smtClean="0"/>
              <a:t>But: sometimes particles </a:t>
            </a:r>
            <a:r>
              <a:rPr lang="en-GB" sz="1200" dirty="0"/>
              <a:t>in the rectangle </a:t>
            </a:r>
            <a:r>
              <a:rPr lang="en-GB" sz="1200" dirty="0" smtClean="0"/>
              <a:t>are not vitrinite, so that a direct comparison is not possible.</a:t>
            </a:r>
          </a:p>
          <a:p>
            <a:pPr algn="just"/>
            <a:endParaRPr lang="en-GB" sz="1200" dirty="0"/>
          </a:p>
          <a:p>
            <a:pPr algn="just"/>
            <a:r>
              <a:rPr lang="en-GB" sz="1200" dirty="0" smtClean="0"/>
              <a:t>But: the answer is not compulsory.</a:t>
            </a:r>
          </a:p>
          <a:p>
            <a:pPr algn="just"/>
            <a:endParaRPr lang="en-GB" sz="1200" dirty="0"/>
          </a:p>
          <a:p>
            <a:pPr algn="just"/>
            <a:endParaRPr lang="en-GB" sz="1200" dirty="0"/>
          </a:p>
          <a:p>
            <a:pPr algn="just"/>
            <a:r>
              <a:rPr lang="en-GB" sz="1200" dirty="0" smtClean="0"/>
              <a:t> </a:t>
            </a:r>
            <a:endParaRPr lang="en-GB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250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18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714034"/>
            <a:ext cx="8134393" cy="27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Detailed Statistical </a:t>
            </a: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Evaluation 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being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evaluated for each of the categories in this report.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43096" y="1135628"/>
            <a:ext cx="4050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200" dirty="0"/>
              <a:t>The </a:t>
            </a:r>
            <a:r>
              <a:rPr lang="en-GB" sz="1200" b="1" dirty="0" smtClean="0"/>
              <a:t>Paler particle</a:t>
            </a:r>
            <a:r>
              <a:rPr lang="en-GB" sz="1200" dirty="0" smtClean="0"/>
              <a:t> category is </a:t>
            </a:r>
            <a:r>
              <a:rPr lang="en-GB" sz="1200" dirty="0"/>
              <a:t>one of the </a:t>
            </a:r>
            <a:r>
              <a:rPr lang="en-GB" sz="1200" dirty="0">
                <a:solidFill>
                  <a:srgbClr val="2268BC"/>
                </a:solidFill>
              </a:rPr>
              <a:t>least</a:t>
            </a:r>
          </a:p>
          <a:p>
            <a:pPr algn="just"/>
            <a:r>
              <a:rPr lang="en-GB" sz="1200" dirty="0">
                <a:solidFill>
                  <a:srgbClr val="2268BC"/>
                </a:solidFill>
              </a:rPr>
              <a:t>recognizable</a:t>
            </a:r>
            <a:r>
              <a:rPr lang="en-GB" sz="1200" dirty="0">
                <a:solidFill>
                  <a:srgbClr val="FFC000"/>
                </a:solidFill>
              </a:rPr>
              <a:t> </a:t>
            </a:r>
            <a:r>
              <a:rPr lang="en-GB" sz="1200" dirty="0"/>
              <a:t>among the </a:t>
            </a:r>
            <a:r>
              <a:rPr lang="en-GB" sz="1200" dirty="0" smtClean="0"/>
              <a:t>forms.</a:t>
            </a:r>
          </a:p>
          <a:p>
            <a:pPr algn="just"/>
            <a:endParaRPr lang="en-GB" sz="1200" dirty="0"/>
          </a:p>
          <a:p>
            <a:endParaRPr lang="en-GB" sz="1200" dirty="0" smtClean="0"/>
          </a:p>
          <a:p>
            <a:pPr algn="just"/>
            <a:endParaRPr lang="en-GB" sz="1200" dirty="0"/>
          </a:p>
          <a:p>
            <a:pPr algn="just"/>
            <a:endParaRPr lang="en-GB" sz="1200" dirty="0" smtClean="0"/>
          </a:p>
          <a:p>
            <a:pPr algn="just"/>
            <a:endParaRPr lang="en-GB" sz="1200" dirty="0"/>
          </a:p>
          <a:p>
            <a:pPr algn="just"/>
            <a:endParaRPr lang="en-GB" sz="1200" dirty="0" smtClean="0"/>
          </a:p>
          <a:p>
            <a:pPr algn="just"/>
            <a:endParaRPr lang="en-GB" sz="1200" dirty="0"/>
          </a:p>
          <a:p>
            <a:pPr algn="just"/>
            <a:endParaRPr lang="en-GB" sz="1200" dirty="0"/>
          </a:p>
          <a:p>
            <a:pPr algn="just"/>
            <a:endParaRPr lang="en-GB" sz="1200" dirty="0"/>
          </a:p>
          <a:p>
            <a:pPr algn="just"/>
            <a:r>
              <a:rPr lang="en-GB" sz="1200" dirty="0" smtClean="0"/>
              <a:t> </a:t>
            </a:r>
            <a:endParaRPr lang="en-GB" sz="12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0" y="993791"/>
            <a:ext cx="4398084" cy="3915106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378363" y="2065468"/>
            <a:ext cx="322730" cy="1258645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910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19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431540" y="778446"/>
            <a:ext cx="8229600" cy="224445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2024 Round Robin Exercise:</a:t>
            </a:r>
            <a:endParaRPr lang="en-US" sz="1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Look into improvement of the categories: </a:t>
            </a:r>
            <a:r>
              <a:rPr lang="en-US" sz="1400" dirty="0" smtClean="0">
                <a:solidFill>
                  <a:srgbClr val="2268BC"/>
                </a:solidFill>
              </a:rPr>
              <a:t>Paler particles </a:t>
            </a:r>
            <a:r>
              <a:rPr lang="en-US" sz="1400" dirty="0" smtClean="0"/>
              <a:t>and </a:t>
            </a:r>
            <a:r>
              <a:rPr lang="en-US" sz="1400" dirty="0">
                <a:solidFill>
                  <a:srgbClr val="2268BC"/>
                </a:solidFill>
              </a:rPr>
              <a:t>P</a:t>
            </a:r>
            <a:r>
              <a:rPr lang="en-US" sz="1400" dirty="0" smtClean="0">
                <a:solidFill>
                  <a:srgbClr val="2268BC"/>
                </a:solidFill>
              </a:rPr>
              <a:t>lasticised edges</a:t>
            </a:r>
            <a:r>
              <a:rPr lang="en-US" sz="1400" dirty="0" smtClean="0"/>
              <a:t>.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Differentiate between the different type of fractures: </a:t>
            </a:r>
          </a:p>
          <a:p>
            <a:pPr marL="1344613" lvl="1" indent="-5381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 smtClean="0"/>
              <a:t>bifurcated/dendritic (weathering associated)</a:t>
            </a:r>
          </a:p>
          <a:p>
            <a:pPr marL="1344613" lvl="1" indent="-5381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/>
              <a:t>c</a:t>
            </a:r>
            <a:r>
              <a:rPr lang="en-US" sz="1400" dirty="0" smtClean="0"/>
              <a:t>oncave (self-heating </a:t>
            </a:r>
            <a:r>
              <a:rPr lang="en-US" sz="1400" dirty="0"/>
              <a:t>associated)</a:t>
            </a:r>
          </a:p>
          <a:p>
            <a:pPr marL="1344613" lvl="1" indent="-53816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 smtClean="0"/>
              <a:t>Parallel to sub-parallel (tectonics associated)</a:t>
            </a:r>
          </a:p>
          <a:p>
            <a:pPr marL="1344613" lvl="1" indent="-53816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4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Focus on </a:t>
            </a:r>
            <a:r>
              <a:rPr lang="en-US" sz="1400" dirty="0" smtClean="0">
                <a:solidFill>
                  <a:srgbClr val="2268BC"/>
                </a:solidFill>
              </a:rPr>
              <a:t>self-heated coke</a:t>
            </a:r>
            <a:r>
              <a:rPr lang="en-US" sz="1400" dirty="0" smtClean="0"/>
              <a:t>. </a:t>
            </a:r>
            <a:endParaRPr lang="en-US" sz="14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/>
          </a:p>
          <a:p>
            <a:pPr marL="806450" lvl="1" indent="0">
              <a:spcBef>
                <a:spcPts val="0"/>
              </a:spcBef>
              <a:buNone/>
            </a:pPr>
            <a:endParaRPr lang="en-US" sz="1400" dirty="0"/>
          </a:p>
          <a:p>
            <a:pPr marL="806450" lvl="1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59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Rechteck 10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6696075" cy="203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The aims of the SH WG are as follows: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to gather examples of various forms of transformation of organic matter in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coal wastes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and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coal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of various rank.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to establish a </a:t>
            </a:r>
            <a:r>
              <a:rPr lang="en-GB" altLang="de-DE" sz="1400" b="0" u="sng" dirty="0">
                <a:latin typeface="+mn-lt"/>
              </a:rPr>
              <a:t>classification of transformed organic particles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(oxidised and thermally altered) in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coal wastes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and in </a:t>
            </a:r>
            <a:r>
              <a:rPr lang="en-GB" altLang="de-DE" sz="1400" b="0" dirty="0">
                <a:solidFill>
                  <a:srgbClr val="0070C0"/>
                </a:solidFill>
                <a:latin typeface="+mn-lt"/>
              </a:rPr>
              <a:t>coals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that will reflect the complex conditions in the waste dumps and in the thermally/oxidatively affected coal seams.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45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20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431540" y="778446"/>
            <a:ext cx="8229600" cy="2244453"/>
          </a:xfrm>
          <a:prstGeom prst="rect">
            <a:avLst/>
          </a:prstGeom>
        </p:spPr>
        <p:txBody>
          <a:bodyPr rtlCol="0">
            <a:normAutofit fontScale="925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2022 Round Robin Exercise:</a:t>
            </a:r>
            <a:endParaRPr lang="en-US" sz="1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 </a:t>
            </a:r>
            <a:r>
              <a:rPr lang="en-US" sz="1400" dirty="0" smtClean="0"/>
              <a:t>Conveners wish to thank the </a:t>
            </a:r>
            <a:r>
              <a:rPr lang="en-US" sz="1400" b="1" dirty="0" smtClean="0"/>
              <a:t>Participants</a:t>
            </a:r>
            <a:r>
              <a:rPr lang="en-US" sz="1400" dirty="0" smtClean="0"/>
              <a:t> for </a:t>
            </a:r>
            <a:r>
              <a:rPr lang="en-US" sz="1400" dirty="0" smtClean="0">
                <a:solidFill>
                  <a:srgbClr val="2268BC"/>
                </a:solidFill>
              </a:rPr>
              <a:t>commitment and feedback</a:t>
            </a:r>
            <a:r>
              <a:rPr lang="en-US" sz="1400" dirty="0" smtClean="0"/>
              <a:t>!!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400" dirty="0" smtClean="0"/>
              <a:t>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The Conveners would like to express their great thankfulness to </a:t>
            </a:r>
          </a:p>
          <a:p>
            <a:pPr marL="811213" lvl="1" indent="-368300">
              <a:spcBef>
                <a:spcPts val="0"/>
              </a:spcBef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</a:t>
            </a:r>
            <a:r>
              <a:rPr lang="en-US" sz="1400" b="1" dirty="0" smtClean="0"/>
              <a:t>Ewa </a:t>
            </a:r>
            <a:r>
              <a:rPr lang="en-US" sz="1400" b="1" dirty="0"/>
              <a:t>Szram </a:t>
            </a:r>
            <a:r>
              <a:rPr lang="en-US" sz="1400" dirty="0"/>
              <a:t>at Faculty of Natural Sciences, Institute of </a:t>
            </a:r>
            <a:r>
              <a:rPr lang="en-US" sz="1400" dirty="0" smtClean="0"/>
              <a:t>Earth Sciences</a:t>
            </a:r>
            <a:r>
              <a:rPr lang="en-US" sz="1400" dirty="0"/>
              <a:t>, </a:t>
            </a:r>
            <a:endParaRPr lang="en-US" sz="1400" dirty="0" smtClean="0"/>
          </a:p>
          <a:p>
            <a:pPr marL="811213" lvl="1" indent="-368300">
              <a:spcBef>
                <a:spcPts val="0"/>
              </a:spcBef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University </a:t>
            </a:r>
            <a:r>
              <a:rPr lang="en-US" sz="1400" dirty="0"/>
              <a:t>of Silesia </a:t>
            </a:r>
            <a:r>
              <a:rPr lang="en-US" sz="1400" dirty="0" smtClean="0"/>
              <a:t>in Katowice, Poland </a:t>
            </a:r>
            <a:r>
              <a:rPr lang="en-US" sz="1400" dirty="0" smtClean="0">
                <a:solidFill>
                  <a:srgbClr val="2268BC"/>
                </a:solidFill>
              </a:rPr>
              <a:t>for preparation of </a:t>
            </a:r>
            <a:r>
              <a:rPr lang="en-US" sz="1400" dirty="0" smtClean="0">
                <a:solidFill>
                  <a:srgbClr val="2268BC"/>
                </a:solidFill>
              </a:rPr>
              <a:t>the detailed </a:t>
            </a:r>
            <a:r>
              <a:rPr lang="en-US" sz="1400" dirty="0" smtClean="0">
                <a:solidFill>
                  <a:srgbClr val="2268BC"/>
                </a:solidFill>
              </a:rPr>
              <a:t>statistical evaluation </a:t>
            </a:r>
            <a:r>
              <a:rPr lang="en-US" sz="1400" dirty="0" smtClean="0"/>
              <a:t>!!!</a:t>
            </a:r>
          </a:p>
          <a:p>
            <a:pPr marL="811213" lvl="1" indent="-368300">
              <a:buNone/>
            </a:pP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 Conveners would like </a:t>
            </a:r>
            <a:r>
              <a:rPr lang="en-US" sz="1400" dirty="0" smtClean="0"/>
              <a:t>also to </a:t>
            </a:r>
            <a:r>
              <a:rPr lang="en-US" sz="1400" dirty="0"/>
              <a:t>to thank </a:t>
            </a:r>
            <a:r>
              <a:rPr lang="en-US" sz="1400" b="1" dirty="0"/>
              <a:t>Stavros </a:t>
            </a:r>
            <a:r>
              <a:rPr lang="en-US" sz="1400" b="1" dirty="0" smtClean="0"/>
              <a:t>Kalaitzidis </a:t>
            </a:r>
            <a:r>
              <a:rPr lang="en-US" sz="1400" dirty="0" smtClean="0"/>
              <a:t>for </a:t>
            </a:r>
            <a:r>
              <a:rPr lang="en-US" sz="1400" dirty="0" smtClean="0">
                <a:solidFill>
                  <a:srgbClr val="2268BC"/>
                </a:solidFill>
              </a:rPr>
              <a:t>updating the webpage of the SH WG</a:t>
            </a:r>
            <a:r>
              <a:rPr lang="en-US" sz="1400" dirty="0" smtClean="0"/>
              <a:t> !!!</a:t>
            </a:r>
          </a:p>
          <a:p>
            <a:pPr marL="457200" lvl="1" indent="0">
              <a:buNone/>
            </a:pPr>
            <a:endParaRPr lang="en-US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1305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AF7709-0C50-3A42-31DE-D96B40E5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21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B43FC9-434C-3D1C-2496-9B2A5477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87" y="318569"/>
            <a:ext cx="4177337" cy="972283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98"/>
            <a:ext cx="4545963" cy="3601802"/>
          </a:xfrm>
          <a:prstGeom prst="rect">
            <a:avLst/>
          </a:prstGeom>
        </p:spPr>
      </p:pic>
      <p:sp>
        <p:nvSpPr>
          <p:cNvPr id="8" name="Symbol zastępczy zawartości 2"/>
          <p:cNvSpPr txBox="1">
            <a:spLocks/>
          </p:cNvSpPr>
          <p:nvPr/>
        </p:nvSpPr>
        <p:spPr>
          <a:xfrm>
            <a:off x="4651510" y="1181698"/>
            <a:ext cx="4009629" cy="31666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/>
              <a:t>China, Wuda Coalfield</a:t>
            </a:r>
          </a:p>
          <a:p>
            <a:pPr marL="0" indent="0">
              <a:buNone/>
            </a:pPr>
            <a:r>
              <a:rPr lang="en-US" sz="1400" dirty="0" err="1"/>
              <a:t>Suihaitu</a:t>
            </a:r>
            <a:r>
              <a:rPr lang="en-US" sz="1400" dirty="0"/>
              <a:t> Mine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Coal fire zone 18</a:t>
            </a:r>
          </a:p>
          <a:p>
            <a:pPr marL="0" indent="0">
              <a:buNone/>
            </a:pPr>
            <a:r>
              <a:rPr lang="en-US" sz="1400" dirty="0" smtClean="0"/>
              <a:t>Coal seam No. 4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200" dirty="0" smtClean="0"/>
              <a:t>Description: </a:t>
            </a:r>
            <a:r>
              <a:rPr lang="en-US" sz="1200" dirty="0" smtClean="0">
                <a:solidFill>
                  <a:srgbClr val="2268BC"/>
                </a:solidFill>
              </a:rPr>
              <a:t>Microfracture with </a:t>
            </a:r>
            <a:r>
              <a:rPr lang="en-US" sz="1200" dirty="0" smtClean="0">
                <a:solidFill>
                  <a:srgbClr val="2268BC"/>
                </a:solidFill>
              </a:rPr>
              <a:t>pale </a:t>
            </a:r>
            <a:r>
              <a:rPr lang="en-US" sz="1200" dirty="0" smtClean="0">
                <a:solidFill>
                  <a:srgbClr val="2268BC"/>
                </a:solidFill>
              </a:rPr>
              <a:t>oxidation rim </a:t>
            </a:r>
            <a:r>
              <a:rPr lang="en-US" sz="1200" dirty="0" smtClean="0">
                <a:solidFill>
                  <a:srgbClr val="2268BC"/>
                </a:solidFill>
              </a:rPr>
              <a:t>in </a:t>
            </a:r>
            <a:r>
              <a:rPr lang="en-US" sz="1200" dirty="0" err="1" smtClean="0">
                <a:solidFill>
                  <a:srgbClr val="2268BC"/>
                </a:solidFill>
              </a:rPr>
              <a:t>sporinite</a:t>
            </a:r>
            <a:r>
              <a:rPr lang="en-US" sz="1200" dirty="0" smtClean="0">
                <a:solidFill>
                  <a:srgbClr val="2268BC"/>
                </a:solidFill>
              </a:rPr>
              <a:t>.</a:t>
            </a:r>
            <a:endParaRPr lang="en-US" sz="1200" dirty="0" smtClean="0">
              <a:solidFill>
                <a:srgbClr val="2268BC"/>
              </a:solidFill>
            </a:endParaRPr>
          </a:p>
          <a:p>
            <a:pPr marL="0" indent="0">
              <a:buNone/>
            </a:pPr>
            <a:r>
              <a:rPr lang="en-US" sz="1200" dirty="0" smtClean="0"/>
              <a:t>Lithology: </a:t>
            </a:r>
            <a:r>
              <a:rPr lang="en-US" sz="1200" dirty="0" smtClean="0">
                <a:solidFill>
                  <a:srgbClr val="2268BC"/>
                </a:solidFill>
              </a:rPr>
              <a:t>coal</a:t>
            </a:r>
          </a:p>
          <a:p>
            <a:pPr marL="0" indent="0">
              <a:buNone/>
            </a:pPr>
            <a:r>
              <a:rPr lang="en-US" sz="1200" dirty="0" smtClean="0"/>
              <a:t>Stratigraphy</a:t>
            </a:r>
            <a:r>
              <a:rPr lang="en-US" sz="1200" dirty="0" smtClean="0"/>
              <a:t>: </a:t>
            </a:r>
            <a:r>
              <a:rPr lang="en-US" sz="1200" dirty="0" smtClean="0">
                <a:solidFill>
                  <a:srgbClr val="2268BC"/>
                </a:solidFill>
              </a:rPr>
              <a:t>Shanxi Fm. (Permian)</a:t>
            </a:r>
          </a:p>
          <a:p>
            <a:pPr marL="0" indent="0">
              <a:buNone/>
            </a:pPr>
            <a:r>
              <a:rPr lang="en-US" sz="1200" dirty="0"/>
              <a:t>Sample ID: </a:t>
            </a:r>
            <a:r>
              <a:rPr lang="en-US" sz="1200" dirty="0" smtClean="0">
                <a:solidFill>
                  <a:srgbClr val="2268BC"/>
                </a:solidFill>
              </a:rPr>
              <a:t>0712958 (W7-18)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pPr marL="457200" lvl="1" indent="0">
              <a:spcBef>
                <a:spcPts val="0"/>
              </a:spcBef>
              <a:buNone/>
            </a:pPr>
            <a:endParaRPr lang="en-US" sz="1400" dirty="0"/>
          </a:p>
          <a:p>
            <a:pPr marL="806450" lvl="1" indent="0">
              <a:spcBef>
                <a:spcPts val="0"/>
              </a:spcBef>
              <a:buNone/>
            </a:pPr>
            <a:endParaRPr lang="en-US" sz="1400" dirty="0"/>
          </a:p>
          <a:p>
            <a:pPr marL="806450" lvl="1" indent="0">
              <a:spcBef>
                <a:spcPts val="0"/>
              </a:spcBef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708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3DFE28-F3C3-DA29-30D1-8C361C80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de-DE" smtClean="0"/>
              <a:t>22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B081D0-D831-6B6A-87EE-FD25C346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6E0961-2819-BADD-FF46-C5C93FF45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b="1" dirty="0"/>
              <a:t>Herausgeber:</a:t>
            </a:r>
          </a:p>
          <a:p>
            <a:r>
              <a:rPr lang="de-DE" dirty="0"/>
              <a:t>Bundesanstalt für Geowissenschaften und Rohstoffe</a:t>
            </a:r>
          </a:p>
          <a:p>
            <a:r>
              <a:rPr lang="de-DE" dirty="0" err="1"/>
              <a:t>Stilleweg</a:t>
            </a:r>
            <a:r>
              <a:rPr lang="de-DE" dirty="0"/>
              <a:t> 2</a:t>
            </a:r>
          </a:p>
          <a:p>
            <a:r>
              <a:rPr lang="de-DE" dirty="0"/>
              <a:t>30655 Hannover</a:t>
            </a:r>
          </a:p>
          <a:p>
            <a:endParaRPr lang="de-DE" dirty="0"/>
          </a:p>
          <a:p>
            <a:r>
              <a:rPr lang="de-DE" b="1" dirty="0" smtClean="0"/>
              <a:t>Contact:</a:t>
            </a:r>
            <a:endParaRPr lang="de-DE" b="1" dirty="0"/>
          </a:p>
          <a:p>
            <a:r>
              <a:rPr lang="de-DE" dirty="0" smtClean="0"/>
              <a:t>Dr. Jolanta Kus</a:t>
            </a:r>
            <a:endParaRPr lang="de-DE" dirty="0"/>
          </a:p>
          <a:p>
            <a:r>
              <a:rPr lang="de-DE" dirty="0" smtClean="0">
                <a:hlinkClick r:id="rId3"/>
              </a:rPr>
              <a:t>Jolanta.Kus@bgr.de</a:t>
            </a:r>
            <a:endParaRPr lang="de-DE" dirty="0"/>
          </a:p>
          <a:p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C2090A-14F0-4BEC-F981-2267B98024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Joint </a:t>
            </a:r>
            <a:r>
              <a:rPr lang="en-GB" b="1" dirty="0">
                <a:solidFill>
                  <a:schemeClr val="tx2"/>
                </a:solidFill>
              </a:rPr>
              <a:t>74th ICCP and 39th TSOP Meeting, Patras, Greece, 2023</a:t>
            </a:r>
          </a:p>
          <a:p>
            <a:endParaRPr lang="en-GB" b="1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ICCP Commission </a:t>
            </a:r>
            <a:r>
              <a:rPr lang="en-GB" dirty="0" smtClean="0">
                <a:solidFill>
                  <a:schemeClr val="tx2"/>
                </a:solidFill>
              </a:rPr>
              <a:t>III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Self-heating WG</a:t>
            </a:r>
            <a:endParaRPr lang="en-GB" b="1" dirty="0" smtClean="0">
              <a:solidFill>
                <a:schemeClr val="tx2"/>
              </a:solidFill>
            </a:endParaRPr>
          </a:p>
          <a:p>
            <a:endParaRPr lang="en-GB" b="1" dirty="0" smtClean="0">
              <a:solidFill>
                <a:schemeClr val="tx2"/>
              </a:solidFill>
            </a:endParaRPr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  <a:p>
            <a:r>
              <a:rPr lang="de-DE" dirty="0" smtClean="0"/>
              <a:t>Stand: September 2023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76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3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6696075" cy="3045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Past activities: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The SHWG was established during the 62</a:t>
            </a:r>
            <a:r>
              <a:rPr lang="en-GB" altLang="de-DE" sz="1400" b="0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ICCP Meeting in Oviedo (2008) and information about it was published in the ICCP News Letter No. 45, 2008.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In 2009, 2010, 2012, 2013, 2015, and 2016 Multiple Round Robin Exercises on </a:t>
            </a:r>
            <a:r>
              <a:rPr lang="en-GB" altLang="de-DE" sz="1400" dirty="0">
                <a:solidFill>
                  <a:srgbClr val="0070C0"/>
                </a:solidFill>
                <a:latin typeface="+mn-lt"/>
              </a:rPr>
              <a:t>coal waste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were carried out.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2019 manuscript on the classification of coal waste subjected to self-heating and self-combustion processes submitted to IJCG for review and publication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In 2018, 2020, and 2022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Round Robin Exercise </a:t>
            </a:r>
            <a:r>
              <a:rPr lang="en-GB" altLang="de-DE" sz="1400" dirty="0">
                <a:solidFill>
                  <a:srgbClr val="0070C0"/>
                </a:solidFill>
                <a:latin typeface="+mn-lt"/>
              </a:rPr>
              <a:t>on </a:t>
            </a:r>
            <a:r>
              <a:rPr lang="en-GB" altLang="de-DE" sz="1400" dirty="0" smtClean="0">
                <a:solidFill>
                  <a:srgbClr val="0070C0"/>
                </a:solidFill>
                <a:latin typeface="+mn-lt"/>
              </a:rPr>
              <a:t>thermally/oxidatively </a:t>
            </a:r>
            <a:r>
              <a:rPr lang="en-GB" altLang="de-DE" sz="1400" dirty="0">
                <a:solidFill>
                  <a:srgbClr val="0070C0"/>
                </a:solidFill>
                <a:latin typeface="+mn-lt"/>
              </a:rPr>
              <a:t>affected coals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in coal seams.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493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4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6696075" cy="323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Objective of the 2022 SHWG Round Robin 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to apply the established classification of oxidatively and thermally affected organic matter in coal wastes to oxidatively and thermally affected coaly matter in coal seams.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to test the applicability of the established classification of oxidatively and thermally altered organic matter in coal wastes to self-heated coals in a ppt presentation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Aim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of the 2022 SHWG Round Robin Exercise</a:t>
            </a: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to test the modified terminologies of the following categories: Porous and Massive, the Isotropic and Anisotropic, and Paler in colour particle. </a:t>
            </a:r>
            <a:endParaRPr lang="de-DE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615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5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3263649" cy="37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2022 Classification of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SHWG Round Robin 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de-DE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The enclosed classification of oxidatively and thermally affected coals in self-hated coal seams differs slightly from one prepared for the 2020 SHWG Round Robin Exercise. 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The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difference includes amendments on definitions of the following categories: 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538163" indent="-285750">
              <a:buFont typeface="Wingdings" panose="05000000000000000000" pitchFamily="2" charset="2"/>
              <a:buChar char="Ø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isotropic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anisotropic, 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538163" indent="-285750">
              <a:buFont typeface="Wingdings" panose="05000000000000000000" pitchFamily="2" charset="2"/>
              <a:buChar char="Ø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porous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massive, 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538163" indent="-285750">
              <a:buFont typeface="Wingdings" panose="05000000000000000000" pitchFamily="2" charset="2"/>
              <a:buChar char="Ø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d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evolatilisation pores, and</a:t>
            </a:r>
          </a:p>
          <a:p>
            <a:pPr marL="538163" indent="-285750">
              <a:buFont typeface="Wingdings" panose="05000000000000000000" pitchFamily="2" charset="2"/>
              <a:buChar char="Ø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paler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in colour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particle.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204" y="1108953"/>
            <a:ext cx="5226996" cy="3255524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461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6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7647581" cy="34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2022 Classification of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SHWG Round Robin 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dirty="0" smtClean="0">
                <a:solidFill>
                  <a:srgbClr val="0070C0"/>
                </a:solidFill>
                <a:latin typeface="+mn-lt"/>
              </a:rPr>
              <a:t>Isotropic</a:t>
            </a:r>
            <a:r>
              <a:rPr lang="en-GB" altLang="de-DE" sz="14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- Coal grains with </a:t>
            </a:r>
            <a:r>
              <a:rPr lang="en-GB" altLang="de-DE" sz="1400" b="0" u="sng" dirty="0" smtClean="0">
                <a:solidFill>
                  <a:srgbClr val="0070C0"/>
                </a:solidFill>
                <a:latin typeface="+mn-lt"/>
              </a:rPr>
              <a:t>no optical </a:t>
            </a:r>
            <a:r>
              <a:rPr lang="en-GB" altLang="de-DE" sz="1400" b="0" u="sng" dirty="0">
                <a:solidFill>
                  <a:srgbClr val="0070C0"/>
                </a:solidFill>
                <a:latin typeface="+mn-lt"/>
              </a:rPr>
              <a:t>anisotropy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on the basis of optical examination of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images of coal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pellets by incident polarised light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 The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measured optical anisotropy provided by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Rmax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Rmin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Rbi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values originate from a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coal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grain located directly underneath the red rectangle. </a:t>
            </a:r>
            <a:r>
              <a:rPr lang="en-GB" altLang="de-DE" sz="1400" b="0" u="sng" dirty="0">
                <a:solidFill>
                  <a:schemeClr val="tx1"/>
                </a:solidFill>
                <a:latin typeface="+mn-lt"/>
              </a:rPr>
              <a:t>The measured optical anisotropy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</a:t>
            </a:r>
            <a:r>
              <a:rPr lang="en-GB" altLang="de-DE" sz="1400" b="0" u="sng" dirty="0" smtClean="0">
                <a:solidFill>
                  <a:schemeClr val="tx1"/>
                </a:solidFill>
                <a:latin typeface="+mn-lt"/>
              </a:rPr>
              <a:t>is </a:t>
            </a:r>
            <a:r>
              <a:rPr lang="en-GB" altLang="de-DE" sz="1400" b="0" u="sng" dirty="0">
                <a:solidFill>
                  <a:schemeClr val="tx1"/>
                </a:solidFill>
                <a:latin typeface="+mn-lt"/>
              </a:rPr>
              <a:t>given solely as a general information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and should be not taken into consideration at this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Level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5.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Non-isotropic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- Coal grains with </a:t>
            </a:r>
            <a:r>
              <a:rPr lang="en-GB" altLang="de-DE" sz="1400" b="0" u="sng" dirty="0">
                <a:solidFill>
                  <a:srgbClr val="2268BC"/>
                </a:solidFill>
                <a:latin typeface="+mn-lt"/>
              </a:rPr>
              <a:t>observable optical anisotropy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on the basis of optical examination of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images of coal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pellets by incident polarised light.</a:t>
            </a:r>
          </a:p>
          <a:p>
            <a:pPr>
              <a:buNone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The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measured optical isotropy provided by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Rmax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/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Rmin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en-GB" altLang="de-DE" sz="1400" b="0" dirty="0" err="1">
                <a:solidFill>
                  <a:schemeClr val="tx1"/>
                </a:solidFill>
                <a:latin typeface="+mn-lt"/>
              </a:rPr>
              <a:t>Rbi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values originate from a coal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grain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located directly underneath the red rectangle. The measured optical isotropy is given 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solely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as a general information and should be not taken into consideration at this Level 5.</a:t>
            </a:r>
          </a:p>
        </p:txBody>
      </p:sp>
      <p:sp>
        <p:nvSpPr>
          <p:cNvPr id="7" name="Rechteck 6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612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7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7647581" cy="246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2022 Classification of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SHWG Round Robin 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Massive</a:t>
            </a:r>
            <a:r>
              <a:rPr lang="en-GB" altLang="de-DE" sz="14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- Area lacking any devolatilisation pores. It may contain fractures, fissures, and cracks. 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dirty="0">
                <a:solidFill>
                  <a:srgbClr val="2268BC"/>
                </a:solidFill>
                <a:latin typeface="+mn-lt"/>
              </a:rPr>
              <a:t>P</a:t>
            </a: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orous</a:t>
            </a:r>
            <a:r>
              <a:rPr lang="en-GB" altLang="de-DE" sz="1400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Area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marked by devolatilisation pores only. Devolatilisation pores result from formation of light gases and tar vapour during self-heating processes. Devolatilisation pores display rounded outlines with shapes from circular, through oval to stretched. They can be filled or unfilled.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Pores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resulting from inertinite (thermally altered or non-altered) are not to be included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here.</a:t>
            </a:r>
            <a:endParaRPr lang="en-GB" altLang="de-DE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3516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8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7647581" cy="2684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2022 Classification of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SHWG Round Robin 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Devolatilisation pores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- Particles with devolatilisation pores that are usually round or oval in shape, sometimes they are elongated; their size is from a few to tens of µm; only pores related to thermal processes are included here.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 Fractures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fissures, and cracks are not included here.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 Porosity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being an original feature of maceral, e.g. porosity of fusinite, is also not included </a:t>
            </a: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here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. </a:t>
            </a: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dirty="0" smtClean="0">
                <a:solidFill>
                  <a:srgbClr val="2268BC"/>
                </a:solidFill>
                <a:latin typeface="+mn-lt"/>
              </a:rPr>
              <a:t>Paler in colour particle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- Vitrinite grains of lighter colour when compared with the background colour of non-altered vitrinite as provided in the upper right corner of the ppt-presentation. </a:t>
            </a:r>
          </a:p>
        </p:txBody>
      </p:sp>
      <p:sp>
        <p:nvSpPr>
          <p:cNvPr id="6" name="Rechteck 5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374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D5157D-0FA0-34F3-576E-F7A4BF60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32AC8-AA64-439B-8F4F-2CB1188EB1C7}" type="slidenum">
              <a:rPr lang="en-US" smtClean="0"/>
              <a:t>9</a:t>
            </a:fld>
            <a:endParaRPr lang="en-US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9338B371-B078-A689-2735-66AFD0D3B7AF}"/>
              </a:ext>
            </a:extLst>
          </p:cNvPr>
          <p:cNvSpPr txBox="1">
            <a:spLocks/>
          </p:cNvSpPr>
          <p:nvPr/>
        </p:nvSpPr>
        <p:spPr>
          <a:xfrm>
            <a:off x="417600" y="316801"/>
            <a:ext cx="7132746" cy="6617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1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Commission III: </a:t>
            </a:r>
            <a:r>
              <a:rPr lang="en-GB" sz="1800" dirty="0" smtClean="0"/>
              <a:t>Self-heating WG</a:t>
            </a:r>
            <a:endParaRPr lang="en-US" sz="1800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90189" y="803046"/>
            <a:ext cx="4308705" cy="404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7000"/>
              </a:lnSpc>
              <a:spcBef>
                <a:spcPct val="3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ð"/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ð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430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ð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00225" indent="-180975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7000"/>
              </a:lnSpc>
              <a:spcBef>
                <a:spcPct val="30000"/>
              </a:spcBef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7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GB" altLang="de-DE" sz="1400" dirty="0" smtClean="0">
                <a:solidFill>
                  <a:schemeClr val="tx1"/>
                </a:solidFill>
                <a:latin typeface="+mn-lt"/>
              </a:rPr>
              <a:t>Procedure of 2022 SHWG </a:t>
            </a:r>
            <a:r>
              <a:rPr lang="en-GB" altLang="de-DE" sz="1400" dirty="0">
                <a:solidFill>
                  <a:schemeClr val="tx1"/>
                </a:solidFill>
                <a:latin typeface="+mn-lt"/>
              </a:rPr>
              <a:t>Round Robin Exercise:</a:t>
            </a:r>
            <a:endParaRPr lang="de-DE" altLang="de-DE" sz="140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Determine the form of coaly matter in the rectangle in accordance to the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2022 classification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In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case of level 3: Altered – </a:t>
            </a:r>
            <a:r>
              <a:rPr lang="en-GB" altLang="de-DE" sz="1400" b="0" dirty="0">
                <a:solidFill>
                  <a:srgbClr val="2268BC"/>
                </a:solidFill>
                <a:latin typeface="+mn-lt"/>
              </a:rPr>
              <a:t>Porous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GB" altLang="de-DE" sz="1400" b="0" dirty="0">
                <a:solidFill>
                  <a:srgbClr val="2268BC"/>
                </a:solidFill>
                <a:latin typeface="+mn-lt"/>
              </a:rPr>
              <a:t>Massive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, please mark one of them based on the dot located in the red rectangle. The dot dictates whether the area underneath is porous or massive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>
              <a:buNone/>
              <a:defRPr/>
            </a:pPr>
            <a:endParaRPr lang="en-GB" altLang="de-DE" sz="1400" b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M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ark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the answer in the attached Excel </a:t>
            </a: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file</a:t>
            </a:r>
          </a:p>
          <a:p>
            <a:pPr>
              <a:buNone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       (2022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Round Robin Exercise SHWG.xls).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altLang="de-DE" sz="1400" b="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Background mean VRr – 0.94%  with SD 0.04%.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0.90≤VRr≥0.98 were considered to be thermally/oxidatively altered coals in coal seams.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altLang="de-DE" sz="1400" b="0" dirty="0" smtClean="0">
                <a:solidFill>
                  <a:schemeClr val="tx1"/>
                </a:solidFill>
                <a:latin typeface="+mn-lt"/>
              </a:rPr>
              <a:t>21 </a:t>
            </a:r>
            <a:r>
              <a:rPr lang="en-GB" altLang="de-DE" sz="1400" b="0" dirty="0">
                <a:solidFill>
                  <a:schemeClr val="tx1"/>
                </a:solidFill>
                <a:latin typeface="+mn-lt"/>
              </a:rPr>
              <a:t>Participants</a:t>
            </a:r>
          </a:p>
        </p:txBody>
      </p:sp>
      <p:pic>
        <p:nvPicPr>
          <p:cNvPr id="7" name="Grafik 6"/>
          <p:cNvPicPr/>
          <p:nvPr/>
        </p:nvPicPr>
        <p:blipFill>
          <a:blip r:embed="rId4"/>
          <a:stretch>
            <a:fillRect/>
          </a:stretch>
        </p:blipFill>
        <p:spPr>
          <a:xfrm>
            <a:off x="4503730" y="1069560"/>
            <a:ext cx="4233470" cy="3072140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2" y="3146858"/>
            <a:ext cx="692524" cy="382641"/>
          </a:xfrm>
          <a:prstGeom prst="rect">
            <a:avLst/>
          </a:prstGeom>
          <a:noFill/>
        </p:spPr>
      </p:pic>
      <p:sp>
        <p:nvSpPr>
          <p:cNvPr id="4" name="Textfeld 3"/>
          <p:cNvSpPr txBox="1">
            <a:spLocks noChangeAspect="1"/>
          </p:cNvSpPr>
          <p:nvPr/>
        </p:nvSpPr>
        <p:spPr>
          <a:xfrm>
            <a:off x="6263012" y="2043733"/>
            <a:ext cx="645243" cy="2907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00" dirty="0" smtClean="0"/>
              <a:t>porous</a:t>
            </a:r>
          </a:p>
        </p:txBody>
      </p:sp>
      <p:sp>
        <p:nvSpPr>
          <p:cNvPr id="12" name="Textfeld 11"/>
          <p:cNvSpPr txBox="1">
            <a:spLocks noChangeAspect="1"/>
          </p:cNvSpPr>
          <p:nvPr/>
        </p:nvSpPr>
        <p:spPr>
          <a:xfrm>
            <a:off x="6908255" y="3609028"/>
            <a:ext cx="714461" cy="29071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00" dirty="0" smtClean="0"/>
              <a:t>massive</a:t>
            </a:r>
          </a:p>
        </p:txBody>
      </p:sp>
      <p:sp>
        <p:nvSpPr>
          <p:cNvPr id="13" name="Rechteck 12"/>
          <p:cNvSpPr/>
          <p:nvPr/>
        </p:nvSpPr>
        <p:spPr>
          <a:xfrm>
            <a:off x="0" y="4924119"/>
            <a:ext cx="72764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Meeting of ICCP </a:t>
            </a:r>
            <a:r>
              <a:rPr lang="en-GB" sz="1000" dirty="0" smtClean="0">
                <a:solidFill>
                  <a:schemeClr val="bg1"/>
                </a:solidFill>
              </a:rPr>
              <a:t>SH WG 22.09.2023 </a:t>
            </a:r>
            <a:r>
              <a:rPr lang="de-DE" sz="1000" dirty="0" smtClean="0">
                <a:solidFill>
                  <a:schemeClr val="bg1"/>
                </a:solidFill>
              </a:rPr>
              <a:t>–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>
                <a:solidFill>
                  <a:schemeClr val="bg1"/>
                </a:solidFill>
              </a:rPr>
              <a:t>Joint 74th ICCP and 39th TSOP Meeting, Patras</a:t>
            </a:r>
            <a:r>
              <a:rPr lang="en-GB" sz="1000" dirty="0" smtClean="0">
                <a:solidFill>
                  <a:schemeClr val="bg1"/>
                </a:solidFill>
              </a:rPr>
              <a:t>, 2023</a:t>
            </a:r>
            <a:endParaRPr lang="de-DE" sz="1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904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RRECTED" val="true"/>
</p:tagLst>
</file>

<file path=ppt/theme/theme1.xml><?xml version="1.0" encoding="utf-8"?>
<a:theme xmlns:a="http://schemas.openxmlformats.org/drawingml/2006/main" name="Office">
  <a:themeElements>
    <a:clrScheme name="bgr">
      <a:dk1>
        <a:sysClr val="windowText" lastClr="000000"/>
      </a:dk1>
      <a:lt1>
        <a:sysClr val="window" lastClr="FFFFFF"/>
      </a:lt1>
      <a:dk2>
        <a:srgbClr val="00416E"/>
      </a:dk2>
      <a:lt2>
        <a:srgbClr val="E6EBF0"/>
      </a:lt2>
      <a:accent1>
        <a:srgbClr val="00416E"/>
      </a:accent1>
      <a:accent2>
        <a:srgbClr val="F5BE5A"/>
      </a:accent2>
      <a:accent3>
        <a:srgbClr val="41B496"/>
      </a:accent3>
      <a:accent4>
        <a:srgbClr val="D24B19"/>
      </a:accent4>
      <a:accent5>
        <a:srgbClr val="41A0CD"/>
      </a:accent5>
      <a:accent6>
        <a:srgbClr val="9BBCC8"/>
      </a:accent6>
      <a:hlink>
        <a:srgbClr val="00416E"/>
      </a:hlink>
      <a:folHlink>
        <a:srgbClr val="00416E"/>
      </a:folHlink>
    </a:clrScheme>
    <a:fontScheme name="bgr">
      <a:majorFont>
        <a:latin typeface="Noto Sans Display"/>
        <a:ea typeface=""/>
        <a:cs typeface=""/>
      </a:majorFont>
      <a:minorFont>
        <a:latin typeface="Noto Sans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8100">
          <a:solidFill>
            <a:schemeClr val="accent5"/>
          </a:solidFill>
        </a:ln>
      </a:spPr>
      <a:bodyPr wrap="square" lIns="180000" tIns="180000" rIns="180000" bIns="180000" rtlCol="0">
        <a:spAutoFit/>
      </a:bodyPr>
      <a:lstStyle>
        <a:defPPr algn="l">
          <a:lnSpc>
            <a:spcPts val="1700"/>
          </a:lnSpc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gr-ppt-vorlage-16-9" id="{AD6B0365-D350-473C-85FB-65490E91A7B2}" vid="{4C1DA19B-7076-41E0-932B-3259118FD60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akiet 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3295</Words>
  <Application>Microsoft Office PowerPoint</Application>
  <PresentationFormat>Bildschirmpräsentation (16:9)</PresentationFormat>
  <Paragraphs>397</Paragraphs>
  <Slides>22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Noto Sans Display</vt:lpstr>
      <vt:lpstr>Wingdings</vt:lpstr>
      <vt:lpstr>Office</vt:lpstr>
      <vt:lpstr>Self-heating WG Commission III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very much for your attention!</vt:lpstr>
      <vt:lpstr>Impressum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Präsentation, zweizeilig,  Noto Sans Display, 28pt, ZAB 32pt</dc:title>
  <dc:creator>Christian Horntrich</dc:creator>
  <cp:lastModifiedBy>Kus, Jolanta</cp:lastModifiedBy>
  <cp:revision>285</cp:revision>
  <cp:lastPrinted>2023-02-01T18:36:18Z</cp:lastPrinted>
  <dcterms:created xsi:type="dcterms:W3CDTF">2023-03-02T16:31:53Z</dcterms:created>
  <dcterms:modified xsi:type="dcterms:W3CDTF">2023-09-22T04:03:24Z</dcterms:modified>
</cp:coreProperties>
</file>