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58" r:id="rId2"/>
    <p:sldId id="259" r:id="rId3"/>
    <p:sldId id="276" r:id="rId4"/>
    <p:sldId id="279" r:id="rId5"/>
    <p:sldId id="278" r:id="rId6"/>
    <p:sldId id="277" r:id="rId7"/>
    <p:sldId id="309" r:id="rId8"/>
    <p:sldId id="310" r:id="rId9"/>
    <p:sldId id="312" r:id="rId10"/>
    <p:sldId id="311" r:id="rId11"/>
    <p:sldId id="308" r:id="rId12"/>
    <p:sldId id="307" r:id="rId13"/>
    <p:sldId id="280" r:id="rId14"/>
    <p:sldId id="288" r:id="rId15"/>
    <p:sldId id="291" r:id="rId16"/>
    <p:sldId id="289" r:id="rId17"/>
    <p:sldId id="290" r:id="rId18"/>
    <p:sldId id="281" r:id="rId19"/>
    <p:sldId id="282" r:id="rId20"/>
    <p:sldId id="283" r:id="rId21"/>
    <p:sldId id="284" r:id="rId22"/>
    <p:sldId id="286" r:id="rId23"/>
    <p:sldId id="296" r:id="rId24"/>
    <p:sldId id="287" r:id="rId25"/>
    <p:sldId id="301" r:id="rId26"/>
    <p:sldId id="305" r:id="rId27"/>
    <p:sldId id="306" r:id="rId28"/>
    <p:sldId id="304" r:id="rId29"/>
    <p:sldId id="299" r:id="rId30"/>
    <p:sldId id="300" r:id="rId31"/>
    <p:sldId id="297" r:id="rId32"/>
    <p:sldId id="298" r:id="rId33"/>
    <p:sldId id="303" r:id="rId34"/>
    <p:sldId id="285" r:id="rId35"/>
    <p:sldId id="292" r:id="rId36"/>
    <p:sldId id="293" r:id="rId37"/>
    <p:sldId id="294" r:id="rId38"/>
    <p:sldId id="302" r:id="rId39"/>
    <p:sldId id="271" r:id="rId40"/>
    <p:sldId id="272" r:id="rId4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690" userDrawn="1">
          <p15:clr>
            <a:srgbClr val="A4A3A4"/>
          </p15:clr>
        </p15:guide>
        <p15:guide id="4" orient="horz" pos="9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5B9BD5"/>
    <a:srgbClr val="E6EBF0"/>
    <a:srgbClr val="9BB4C8"/>
    <a:srgbClr val="226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4" autoAdjust="0"/>
    <p:restoredTop sz="95320" autoAdjust="0"/>
  </p:normalViewPr>
  <p:slideViewPr>
    <p:cSldViewPr snapToGrid="0" snapToObjects="1" showGuides="1">
      <p:cViewPr>
        <p:scale>
          <a:sx n="99" d="100"/>
          <a:sy n="99" d="100"/>
        </p:scale>
        <p:origin x="1046" y="355"/>
      </p:cViewPr>
      <p:guideLst>
        <p:guide orient="horz" pos="1620"/>
        <p:guide pos="2880"/>
        <p:guide orient="horz" pos="690"/>
        <p:guide orient="horz" pos="98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246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EEF546F-4FA4-BDF4-91AE-D359D1C65C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1C1829-3C5C-66F4-B7F6-5952243ED6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6065C-0886-5E48-ACAD-AFD2F61DB99E}" type="datetimeFigureOut">
              <a:rPr lang="de-DE" smtClean="0"/>
              <a:t>19.09.2023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106F8E-01D5-68B1-FCAF-5190128F8C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ADB99C-D3EA-154C-A280-EF97C53287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3CAE6-2DCB-7148-A1AE-D53C429F95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90249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B06B6-0CFC-4341-85C2-3C1C52EA9AD0}" type="datetimeFigureOut">
              <a:rPr lang="de-DE" smtClean="0"/>
              <a:t>19.09.2023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BF965-7FE4-407B-A472-646F99C2CE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131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118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178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4291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574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0645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7956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6119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879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1921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902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047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408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684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022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968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9467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4742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4664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04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61127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640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134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571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1654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29615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0883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9762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0958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1786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22191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169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8622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1188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831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339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7357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Fibered light sources of a given specification</a:t>
            </a:r>
            <a:r>
              <a:rPr lang="en-GB" baseline="0" dirty="0" smtClean="0">
                <a:effectLst/>
              </a:rPr>
              <a:t> depending on the bulb type, wavelength, output mode and measurement type (Absorbance, Fluorescence, Reflectance, Transmission or Calibration  and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options for UV, Visible</a:t>
            </a:r>
          </a:p>
          <a:p>
            <a:r>
              <a:rPr lang="en-GB" dirty="0" smtClean="0">
                <a:effectLst/>
              </a:rPr>
              <a:t>Tungsten HalogenHL-2000 –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effectLst/>
              </a:rPr>
              <a:t>Deuterium Tungsten HalogenDH-2000-BAL – blue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BF965-7FE4-407B-A472-646F99C2CE7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339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57D3A44B-CB18-B4A8-F5E0-FE6D50523E77}"/>
              </a:ext>
            </a:extLst>
          </p:cNvPr>
          <p:cNvSpPr/>
          <p:nvPr userDrawn="1"/>
        </p:nvSpPr>
        <p:spPr>
          <a:xfrm>
            <a:off x="-7144" y="4031864"/>
            <a:ext cx="9158288" cy="11687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34DE476-E9E8-8BE1-4956-B40F65C11E68}"/>
              </a:ext>
            </a:extLst>
          </p:cNvPr>
          <p:cNvGrpSpPr/>
          <p:nvPr userDrawn="1"/>
        </p:nvGrpSpPr>
        <p:grpSpPr>
          <a:xfrm>
            <a:off x="0" y="3821208"/>
            <a:ext cx="9144000" cy="348160"/>
            <a:chOff x="34931" y="3497432"/>
            <a:chExt cx="9144000" cy="348160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BF74A7CD-8DA8-9822-A588-CBF54A7445AF}"/>
                </a:ext>
              </a:extLst>
            </p:cNvPr>
            <p:cNvSpPr/>
            <p:nvPr/>
          </p:nvSpPr>
          <p:spPr>
            <a:xfrm>
              <a:off x="34931" y="3613494"/>
              <a:ext cx="2763847" cy="232098"/>
            </a:xfrm>
            <a:custGeom>
              <a:avLst/>
              <a:gdLst>
                <a:gd name="connsiteX0" fmla="*/ 2627428 w 2761783"/>
                <a:gd name="connsiteY0" fmla="*/ 231832 h 232098"/>
                <a:gd name="connsiteX1" fmla="*/ -490 w 2761783"/>
                <a:gd name="connsiteY1" fmla="*/ 231832 h 232098"/>
                <a:gd name="connsiteX2" fmla="*/ -490 w 2761783"/>
                <a:gd name="connsiteY2" fmla="*/ -266 h 232098"/>
                <a:gd name="connsiteX3" fmla="*/ 2761294 w 2761783"/>
                <a:gd name="connsiteY3" fmla="*/ -266 h 232098"/>
                <a:gd name="connsiteX4" fmla="*/ 2627428 w 2761783"/>
                <a:gd name="connsiteY4" fmla="*/ 231832 h 23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1783" h="232098">
                  <a:moveTo>
                    <a:pt x="2627428" y="231832"/>
                  </a:moveTo>
                  <a:lnTo>
                    <a:pt x="-490" y="231832"/>
                  </a:lnTo>
                  <a:lnTo>
                    <a:pt x="-490" y="-266"/>
                  </a:lnTo>
                  <a:lnTo>
                    <a:pt x="2761294" y="-266"/>
                  </a:lnTo>
                  <a:lnTo>
                    <a:pt x="2627428" y="231832"/>
                  </a:lnTo>
                  <a:close/>
                </a:path>
              </a:pathLst>
            </a:custGeom>
            <a:solidFill>
              <a:srgbClr val="F5BE5A"/>
            </a:solidFill>
            <a:ln w="12408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7DFF2076-408D-E6FF-1214-0C4F6E978EE0}"/>
                </a:ext>
              </a:extLst>
            </p:cNvPr>
            <p:cNvSpPr/>
            <p:nvPr/>
          </p:nvSpPr>
          <p:spPr>
            <a:xfrm>
              <a:off x="2730222" y="3497432"/>
              <a:ext cx="6448709" cy="232110"/>
            </a:xfrm>
            <a:custGeom>
              <a:avLst/>
              <a:gdLst>
                <a:gd name="connsiteX0" fmla="*/ 136180 w 6448709"/>
                <a:gd name="connsiteY0" fmla="*/ -336 h 232110"/>
                <a:gd name="connsiteX1" fmla="*/ 2192 w 6448709"/>
                <a:gd name="connsiteY1" fmla="*/ 231775 h 232110"/>
                <a:gd name="connsiteX2" fmla="*/ 6450902 w 6448709"/>
                <a:gd name="connsiteY2" fmla="*/ 231775 h 232110"/>
                <a:gd name="connsiteX3" fmla="*/ 6450902 w 6448709"/>
                <a:gd name="connsiteY3" fmla="*/ -336 h 232110"/>
                <a:gd name="connsiteX4" fmla="*/ 136180 w 6448709"/>
                <a:gd name="connsiteY4" fmla="*/ -336 h 232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8709" h="232110">
                  <a:moveTo>
                    <a:pt x="136180" y="-336"/>
                  </a:moveTo>
                  <a:lnTo>
                    <a:pt x="2192" y="231775"/>
                  </a:lnTo>
                  <a:lnTo>
                    <a:pt x="6450902" y="231775"/>
                  </a:lnTo>
                  <a:lnTo>
                    <a:pt x="6450902" y="-336"/>
                  </a:lnTo>
                  <a:lnTo>
                    <a:pt x="136180" y="-336"/>
                  </a:lnTo>
                  <a:close/>
                </a:path>
              </a:pathLst>
            </a:custGeom>
            <a:solidFill>
              <a:srgbClr val="99B3C5"/>
            </a:solidFill>
            <a:ln w="12408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510" y="316463"/>
            <a:ext cx="6262485" cy="85320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3200"/>
              </a:lnSpc>
              <a:defRPr sz="2800"/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163" y="1484291"/>
            <a:ext cx="8337550" cy="645857"/>
          </a:xfrm>
        </p:spPr>
        <p:txBody>
          <a:bodyPr>
            <a:noAutofit/>
          </a:bodyPr>
          <a:lstStyle>
            <a:lvl1pPr marL="0" indent="0" algn="l">
              <a:buNone/>
              <a:defRPr sz="1400" b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B392DD5-FECC-EB3C-BDD4-986AD19C55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1161" y="2130148"/>
            <a:ext cx="8335965" cy="1068183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1475" y="3934590"/>
            <a:ext cx="2021215" cy="237600"/>
          </a:xfrm>
          <a:prstGeom prst="rect">
            <a:avLst/>
          </a:prstGeom>
        </p:spPr>
        <p:txBody>
          <a:bodyPr lIns="0" rIns="0"/>
          <a:lstStyle>
            <a:lvl1pPr>
              <a:defRPr sz="1100">
                <a:solidFill>
                  <a:schemeClr val="tx2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de-DE" dirty="0"/>
              <a:t>XX.XX.2023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CCC73F8-E434-A3E6-CC3A-3BC704671DDC}"/>
              </a:ext>
            </a:extLst>
          </p:cNvPr>
          <p:cNvSpPr txBox="1"/>
          <p:nvPr userDrawn="1"/>
        </p:nvSpPr>
        <p:spPr>
          <a:xfrm>
            <a:off x="401475" y="4214149"/>
            <a:ext cx="1359022" cy="47085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ts val="1050"/>
              </a:lnSpc>
            </a:pPr>
            <a:r>
              <a:rPr lang="en-US" sz="1100" dirty="0" smtClean="0">
                <a:solidFill>
                  <a:schemeClr val="bg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www.bgr.bund.de/EN</a:t>
            </a:r>
            <a:endParaRPr lang="de-DE" sz="1100" dirty="0">
              <a:solidFill>
                <a:schemeClr val="bg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9506B5E-2FF5-1F7D-05B3-21847E041FB1}"/>
              </a:ext>
            </a:extLst>
          </p:cNvPr>
          <p:cNvSpPr txBox="1"/>
          <p:nvPr userDrawn="1"/>
        </p:nvSpPr>
        <p:spPr>
          <a:xfrm>
            <a:off x="7550151" y="4344570"/>
            <a:ext cx="1316057" cy="47085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350"/>
              </a:lnSpc>
            </a:pPr>
            <a:r>
              <a:rPr lang="de-DE" sz="1100" baseline="0" dirty="0">
                <a:solidFill>
                  <a:srgbClr val="FFFFFF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Bundesanstalt für</a:t>
            </a:r>
            <a:br>
              <a:rPr lang="de-DE" sz="1100" baseline="0" dirty="0">
                <a:solidFill>
                  <a:srgbClr val="FFFFFF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</a:br>
            <a:r>
              <a:rPr lang="de-DE" sz="1100" baseline="0" dirty="0">
                <a:solidFill>
                  <a:srgbClr val="FFFFFF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Geowissenschaften</a:t>
            </a:r>
            <a:br>
              <a:rPr lang="de-DE" sz="1100" baseline="0" dirty="0">
                <a:solidFill>
                  <a:srgbClr val="FFFFFF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</a:br>
            <a:r>
              <a:rPr lang="de-DE" sz="1100" baseline="0" dirty="0">
                <a:solidFill>
                  <a:srgbClr val="FFFFFF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und Rohstoffe</a:t>
            </a:r>
            <a:endParaRPr lang="de-DE" sz="1100" baseline="0" dirty="0">
              <a:solidFill>
                <a:schemeClr val="bg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0317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00" y="316800"/>
            <a:ext cx="6328305" cy="9288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01F32AC8-AA64-439B-8F4F-2CB1188EB1C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3F04C2C6-7D43-AEF7-CE15-A90342B808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356352"/>
            <a:ext cx="3032125" cy="21564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FA2925A-61E4-599A-D871-6308CB2F9C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162" y="3660830"/>
            <a:ext cx="2620963" cy="1112838"/>
          </a:xfrm>
        </p:spPr>
        <p:txBody>
          <a:bodyPr/>
          <a:lstStyle>
            <a:lvl1pPr>
              <a:lnSpc>
                <a:spcPts val="1500"/>
              </a:lnSpc>
              <a:defRPr sz="1100"/>
            </a:lvl1pPr>
            <a:lvl2pPr>
              <a:lnSpc>
                <a:spcPts val="1500"/>
              </a:lnSpc>
              <a:spcBef>
                <a:spcPts val="0"/>
              </a:spcBef>
              <a:defRPr sz="1100"/>
            </a:lvl2pPr>
            <a:lvl3pPr>
              <a:lnSpc>
                <a:spcPts val="1500"/>
              </a:lnSpc>
              <a:defRPr sz="1100"/>
            </a:lvl3pPr>
            <a:lvl4pPr>
              <a:lnSpc>
                <a:spcPts val="1500"/>
              </a:lnSpc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Bildplatzhalter 7">
            <a:extLst>
              <a:ext uri="{FF2B5EF4-FFF2-40B4-BE49-F238E27FC236}">
                <a16:creationId xmlns:a16="http://schemas.microsoft.com/office/drawing/2014/main" id="{6A658A92-E836-051F-AB48-49DF556476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61518" y="1356352"/>
            <a:ext cx="2636045" cy="21564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7830E358-1345-B305-B885-D93E416C55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61518" y="3660830"/>
            <a:ext cx="2620963" cy="1112838"/>
          </a:xfrm>
        </p:spPr>
        <p:txBody>
          <a:bodyPr/>
          <a:lstStyle>
            <a:lvl1pPr>
              <a:lnSpc>
                <a:spcPts val="1500"/>
              </a:lnSpc>
              <a:defRPr sz="1100"/>
            </a:lvl1pPr>
            <a:lvl2pPr>
              <a:lnSpc>
                <a:spcPts val="1500"/>
              </a:lnSpc>
              <a:spcBef>
                <a:spcPts val="0"/>
              </a:spcBef>
              <a:defRPr sz="1100"/>
            </a:lvl2pPr>
            <a:lvl3pPr>
              <a:lnSpc>
                <a:spcPts val="1500"/>
              </a:lnSpc>
              <a:defRPr sz="1100"/>
            </a:lvl3pPr>
            <a:lvl4pPr>
              <a:lnSpc>
                <a:spcPts val="1500"/>
              </a:lnSpc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2EE2832C-1F83-9B64-1E34-2D987372C87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12670" y="1356352"/>
            <a:ext cx="2636044" cy="21564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1F795B58-3009-CE7D-F7D4-F61896D248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11874" y="3660830"/>
            <a:ext cx="2636839" cy="1112838"/>
          </a:xfrm>
        </p:spPr>
        <p:txBody>
          <a:bodyPr/>
          <a:lstStyle>
            <a:lvl1pPr>
              <a:lnSpc>
                <a:spcPts val="1500"/>
              </a:lnSpc>
              <a:defRPr sz="1100"/>
            </a:lvl1pPr>
            <a:lvl2pPr>
              <a:lnSpc>
                <a:spcPts val="1500"/>
              </a:lnSpc>
              <a:spcBef>
                <a:spcPts val="0"/>
              </a:spcBef>
              <a:defRPr sz="1100"/>
            </a:lvl2pPr>
            <a:lvl3pPr>
              <a:lnSpc>
                <a:spcPts val="1500"/>
              </a:lnSpc>
              <a:defRPr sz="1100"/>
            </a:lvl3pPr>
            <a:lvl4pPr>
              <a:lnSpc>
                <a:spcPts val="1500"/>
              </a:lnSpc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812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00" y="316800"/>
            <a:ext cx="6328305" cy="9288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01F32AC8-AA64-439B-8F4F-2CB1188EB1C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1818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01F32AC8-AA64-439B-8F4F-2CB1188EB1C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04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339725"/>
            <a:ext cx="6328305" cy="3910393"/>
          </a:xfrm>
          <a:prstGeom prst="rect">
            <a:avLst/>
          </a:prstGeom>
        </p:spPr>
        <p:txBody>
          <a:bodyPr anchor="ctr" anchorCtr="0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01F32AC8-AA64-439B-8F4F-2CB1188EB1C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01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59926E78-9095-2A92-2F4D-F2098B065F8B}"/>
              </a:ext>
            </a:extLst>
          </p:cNvPr>
          <p:cNvSpPr/>
          <p:nvPr userDrawn="1"/>
        </p:nvSpPr>
        <p:spPr>
          <a:xfrm>
            <a:off x="-9826" y="3985192"/>
            <a:ext cx="9167371" cy="11665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CBC89E0-95FE-F562-291A-73D231126F4A}"/>
              </a:ext>
            </a:extLst>
          </p:cNvPr>
          <p:cNvGrpSpPr/>
          <p:nvPr userDrawn="1"/>
        </p:nvGrpSpPr>
        <p:grpSpPr>
          <a:xfrm>
            <a:off x="-11725" y="3825864"/>
            <a:ext cx="9169269" cy="348160"/>
            <a:chOff x="34931" y="3497432"/>
            <a:chExt cx="9144000" cy="348160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28269D3F-CEB9-36FE-48D7-F02C8103E9F8}"/>
                </a:ext>
              </a:extLst>
            </p:cNvPr>
            <p:cNvSpPr/>
            <p:nvPr/>
          </p:nvSpPr>
          <p:spPr>
            <a:xfrm>
              <a:off x="34931" y="3613494"/>
              <a:ext cx="2763847" cy="232098"/>
            </a:xfrm>
            <a:custGeom>
              <a:avLst/>
              <a:gdLst>
                <a:gd name="connsiteX0" fmla="*/ 2627428 w 2761783"/>
                <a:gd name="connsiteY0" fmla="*/ 231832 h 232098"/>
                <a:gd name="connsiteX1" fmla="*/ -490 w 2761783"/>
                <a:gd name="connsiteY1" fmla="*/ 231832 h 232098"/>
                <a:gd name="connsiteX2" fmla="*/ -490 w 2761783"/>
                <a:gd name="connsiteY2" fmla="*/ -266 h 232098"/>
                <a:gd name="connsiteX3" fmla="*/ 2761294 w 2761783"/>
                <a:gd name="connsiteY3" fmla="*/ -266 h 232098"/>
                <a:gd name="connsiteX4" fmla="*/ 2627428 w 2761783"/>
                <a:gd name="connsiteY4" fmla="*/ 231832 h 23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1783" h="232098">
                  <a:moveTo>
                    <a:pt x="2627428" y="231832"/>
                  </a:moveTo>
                  <a:lnTo>
                    <a:pt x="-490" y="231832"/>
                  </a:lnTo>
                  <a:lnTo>
                    <a:pt x="-490" y="-266"/>
                  </a:lnTo>
                  <a:lnTo>
                    <a:pt x="2761294" y="-266"/>
                  </a:lnTo>
                  <a:lnTo>
                    <a:pt x="2627428" y="231832"/>
                  </a:lnTo>
                  <a:close/>
                </a:path>
              </a:pathLst>
            </a:custGeom>
            <a:solidFill>
              <a:srgbClr val="F5BE5A"/>
            </a:solidFill>
            <a:ln w="12408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6DAA1C56-F4BD-2FD5-6057-4F4BAD22CC9D}"/>
                </a:ext>
              </a:extLst>
            </p:cNvPr>
            <p:cNvSpPr/>
            <p:nvPr/>
          </p:nvSpPr>
          <p:spPr>
            <a:xfrm>
              <a:off x="2730222" y="3497432"/>
              <a:ext cx="6448709" cy="232110"/>
            </a:xfrm>
            <a:custGeom>
              <a:avLst/>
              <a:gdLst>
                <a:gd name="connsiteX0" fmla="*/ 136180 w 6448709"/>
                <a:gd name="connsiteY0" fmla="*/ -336 h 232110"/>
                <a:gd name="connsiteX1" fmla="*/ 2192 w 6448709"/>
                <a:gd name="connsiteY1" fmla="*/ 231775 h 232110"/>
                <a:gd name="connsiteX2" fmla="*/ 6450902 w 6448709"/>
                <a:gd name="connsiteY2" fmla="*/ 231775 h 232110"/>
                <a:gd name="connsiteX3" fmla="*/ 6450902 w 6448709"/>
                <a:gd name="connsiteY3" fmla="*/ -336 h 232110"/>
                <a:gd name="connsiteX4" fmla="*/ 136180 w 6448709"/>
                <a:gd name="connsiteY4" fmla="*/ -336 h 232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8709" h="232110">
                  <a:moveTo>
                    <a:pt x="136180" y="-336"/>
                  </a:moveTo>
                  <a:lnTo>
                    <a:pt x="2192" y="231775"/>
                  </a:lnTo>
                  <a:lnTo>
                    <a:pt x="6450902" y="231775"/>
                  </a:lnTo>
                  <a:lnTo>
                    <a:pt x="6450902" y="-336"/>
                  </a:lnTo>
                  <a:lnTo>
                    <a:pt x="136180" y="-336"/>
                  </a:lnTo>
                  <a:close/>
                </a:path>
              </a:pathLst>
            </a:custGeom>
            <a:solidFill>
              <a:srgbClr val="9BB4C8"/>
            </a:solidFill>
            <a:ln w="12408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3192EF7E-C267-2DFD-CE49-48548B0DFB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88" y="1"/>
            <a:ext cx="5040927" cy="3939351"/>
          </a:xfrm>
          <a:custGeom>
            <a:avLst/>
            <a:gdLst>
              <a:gd name="connsiteX0" fmla="*/ 0 w 2692401"/>
              <a:gd name="connsiteY0" fmla="*/ 0 h 5311775"/>
              <a:gd name="connsiteX1" fmla="*/ 2692401 w 2692401"/>
              <a:gd name="connsiteY1" fmla="*/ 0 h 5311775"/>
              <a:gd name="connsiteX2" fmla="*/ 2692401 w 2692401"/>
              <a:gd name="connsiteY2" fmla="*/ 5311775 h 5311775"/>
              <a:gd name="connsiteX3" fmla="*/ 0 w 2692401"/>
              <a:gd name="connsiteY3" fmla="*/ 5311775 h 5311775"/>
              <a:gd name="connsiteX4" fmla="*/ 0 w 2692401"/>
              <a:gd name="connsiteY4" fmla="*/ 0 h 5311775"/>
              <a:gd name="connsiteX0" fmla="*/ 0 w 5910083"/>
              <a:gd name="connsiteY0" fmla="*/ 0 h 5311775"/>
              <a:gd name="connsiteX1" fmla="*/ 5910083 w 5910083"/>
              <a:gd name="connsiteY1" fmla="*/ 0 h 5311775"/>
              <a:gd name="connsiteX2" fmla="*/ 2692401 w 5910083"/>
              <a:gd name="connsiteY2" fmla="*/ 5311775 h 5311775"/>
              <a:gd name="connsiteX3" fmla="*/ 0 w 5910083"/>
              <a:gd name="connsiteY3" fmla="*/ 5311775 h 5311775"/>
              <a:gd name="connsiteX4" fmla="*/ 0 w 5910083"/>
              <a:gd name="connsiteY4" fmla="*/ 0 h 5311775"/>
              <a:gd name="connsiteX0" fmla="*/ 0 w 5910083"/>
              <a:gd name="connsiteY0" fmla="*/ 0 h 5311775"/>
              <a:gd name="connsiteX1" fmla="*/ 5910083 w 5910083"/>
              <a:gd name="connsiteY1" fmla="*/ 0 h 5311775"/>
              <a:gd name="connsiteX2" fmla="*/ 2694783 w 5910083"/>
              <a:gd name="connsiteY2" fmla="*/ 5311775 h 5311775"/>
              <a:gd name="connsiteX3" fmla="*/ 0 w 5910083"/>
              <a:gd name="connsiteY3" fmla="*/ 5311775 h 5311775"/>
              <a:gd name="connsiteX4" fmla="*/ 0 w 5910083"/>
              <a:gd name="connsiteY4" fmla="*/ 0 h 5311775"/>
              <a:gd name="connsiteX0" fmla="*/ 0 w 5910083"/>
              <a:gd name="connsiteY0" fmla="*/ 0 h 5318204"/>
              <a:gd name="connsiteX1" fmla="*/ 5910083 w 5910083"/>
              <a:gd name="connsiteY1" fmla="*/ 0 h 5318204"/>
              <a:gd name="connsiteX2" fmla="*/ 2704308 w 5910083"/>
              <a:gd name="connsiteY2" fmla="*/ 5318204 h 5318204"/>
              <a:gd name="connsiteX3" fmla="*/ 0 w 5910083"/>
              <a:gd name="connsiteY3" fmla="*/ 5311775 h 5318204"/>
              <a:gd name="connsiteX4" fmla="*/ 0 w 5910083"/>
              <a:gd name="connsiteY4" fmla="*/ 0 h 5318204"/>
              <a:gd name="connsiteX0" fmla="*/ 0 w 5910083"/>
              <a:gd name="connsiteY0" fmla="*/ 0 h 5318204"/>
              <a:gd name="connsiteX1" fmla="*/ 5910083 w 5910083"/>
              <a:gd name="connsiteY1" fmla="*/ 0 h 5318204"/>
              <a:gd name="connsiteX2" fmla="*/ 2709070 w 5910083"/>
              <a:gd name="connsiteY2" fmla="*/ 5318204 h 5318204"/>
              <a:gd name="connsiteX3" fmla="*/ 0 w 5910083"/>
              <a:gd name="connsiteY3" fmla="*/ 5311775 h 5318204"/>
              <a:gd name="connsiteX4" fmla="*/ 0 w 5910083"/>
              <a:gd name="connsiteY4" fmla="*/ 0 h 5318204"/>
              <a:gd name="connsiteX0" fmla="*/ 0 w 5910083"/>
              <a:gd name="connsiteY0" fmla="*/ 0 h 5318204"/>
              <a:gd name="connsiteX1" fmla="*/ 5910083 w 5910083"/>
              <a:gd name="connsiteY1" fmla="*/ 0 h 5318204"/>
              <a:gd name="connsiteX2" fmla="*/ 2766220 w 5910083"/>
              <a:gd name="connsiteY2" fmla="*/ 5318204 h 5318204"/>
              <a:gd name="connsiteX3" fmla="*/ 0 w 5910083"/>
              <a:gd name="connsiteY3" fmla="*/ 5311775 h 5318204"/>
              <a:gd name="connsiteX4" fmla="*/ 0 w 5910083"/>
              <a:gd name="connsiteY4" fmla="*/ 0 h 5318204"/>
              <a:gd name="connsiteX0" fmla="*/ 0 w 5355252"/>
              <a:gd name="connsiteY0" fmla="*/ 0 h 5318204"/>
              <a:gd name="connsiteX1" fmla="*/ 5355252 w 5355252"/>
              <a:gd name="connsiteY1" fmla="*/ 0 h 5318204"/>
              <a:gd name="connsiteX2" fmla="*/ 2766220 w 5355252"/>
              <a:gd name="connsiteY2" fmla="*/ 5318204 h 5318204"/>
              <a:gd name="connsiteX3" fmla="*/ 0 w 5355252"/>
              <a:gd name="connsiteY3" fmla="*/ 5311775 h 5318204"/>
              <a:gd name="connsiteX4" fmla="*/ 0 w 5355252"/>
              <a:gd name="connsiteY4" fmla="*/ 0 h 5318204"/>
              <a:gd name="connsiteX0" fmla="*/ 0 w 4802802"/>
              <a:gd name="connsiteY0" fmla="*/ 0 h 5318204"/>
              <a:gd name="connsiteX1" fmla="*/ 4802802 w 4802802"/>
              <a:gd name="connsiteY1" fmla="*/ 0 h 5318204"/>
              <a:gd name="connsiteX2" fmla="*/ 2766220 w 4802802"/>
              <a:gd name="connsiteY2" fmla="*/ 5318204 h 5318204"/>
              <a:gd name="connsiteX3" fmla="*/ 0 w 4802802"/>
              <a:gd name="connsiteY3" fmla="*/ 5311775 h 5318204"/>
              <a:gd name="connsiteX4" fmla="*/ 0 w 4802802"/>
              <a:gd name="connsiteY4" fmla="*/ 0 h 5318204"/>
              <a:gd name="connsiteX0" fmla="*/ 0 w 4936152"/>
              <a:gd name="connsiteY0" fmla="*/ 0 h 5318204"/>
              <a:gd name="connsiteX1" fmla="*/ 4936152 w 4936152"/>
              <a:gd name="connsiteY1" fmla="*/ 3216 h 5318204"/>
              <a:gd name="connsiteX2" fmla="*/ 2766220 w 4936152"/>
              <a:gd name="connsiteY2" fmla="*/ 5318204 h 5318204"/>
              <a:gd name="connsiteX3" fmla="*/ 0 w 4936152"/>
              <a:gd name="connsiteY3" fmla="*/ 5311775 h 5318204"/>
              <a:gd name="connsiteX4" fmla="*/ 0 w 4936152"/>
              <a:gd name="connsiteY4" fmla="*/ 0 h 5318204"/>
              <a:gd name="connsiteX0" fmla="*/ 0 w 5040927"/>
              <a:gd name="connsiteY0" fmla="*/ 0 h 5318204"/>
              <a:gd name="connsiteX1" fmla="*/ 5040927 w 5040927"/>
              <a:gd name="connsiteY1" fmla="*/ 1 h 5318204"/>
              <a:gd name="connsiteX2" fmla="*/ 2766220 w 5040927"/>
              <a:gd name="connsiteY2" fmla="*/ 5318204 h 5318204"/>
              <a:gd name="connsiteX3" fmla="*/ 0 w 5040927"/>
              <a:gd name="connsiteY3" fmla="*/ 5311775 h 5318204"/>
              <a:gd name="connsiteX4" fmla="*/ 0 w 5040927"/>
              <a:gd name="connsiteY4" fmla="*/ 0 h 531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927" h="5318204">
                <a:moveTo>
                  <a:pt x="0" y="0"/>
                </a:moveTo>
                <a:lnTo>
                  <a:pt x="5040927" y="1"/>
                </a:lnTo>
                <a:lnTo>
                  <a:pt x="2766220" y="5318204"/>
                </a:lnTo>
                <a:lnTo>
                  <a:pt x="0" y="531177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5611" y="1354204"/>
            <a:ext cx="4061676" cy="84464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3200"/>
              </a:lnSpc>
              <a:defRPr sz="2800"/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6343" y="2526922"/>
            <a:ext cx="4062369" cy="649942"/>
          </a:xfrm>
        </p:spPr>
        <p:txBody>
          <a:bodyPr>
            <a:noAutofit/>
          </a:bodyPr>
          <a:lstStyle>
            <a:lvl1pPr marL="0" indent="0" algn="l">
              <a:buNone/>
              <a:defRPr sz="1400" b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B392DD5-FECC-EB3C-BDD4-986AD19C55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5528" y="3176864"/>
            <a:ext cx="4061597" cy="649000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1475" y="3934590"/>
            <a:ext cx="2021215" cy="237600"/>
          </a:xfrm>
          <a:prstGeom prst="rect">
            <a:avLst/>
          </a:prstGeom>
        </p:spPr>
        <p:txBody>
          <a:bodyPr lIns="0" tIns="46800" rIns="0"/>
          <a:lstStyle>
            <a:lvl1pPr>
              <a:defRPr sz="1100">
                <a:solidFill>
                  <a:schemeClr val="tx2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de-DE" dirty="0"/>
              <a:t>XX.XX.2023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158BE8E-042B-B4D7-0659-D7CA45392FCD}"/>
              </a:ext>
            </a:extLst>
          </p:cNvPr>
          <p:cNvSpPr txBox="1"/>
          <p:nvPr userDrawn="1"/>
        </p:nvSpPr>
        <p:spPr>
          <a:xfrm>
            <a:off x="411163" y="4215456"/>
            <a:ext cx="1374094" cy="47085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ts val="1050"/>
              </a:lnSpc>
            </a:pPr>
            <a:r>
              <a:rPr lang="en-US" sz="1100" dirty="0" smtClean="0">
                <a:solidFill>
                  <a:schemeClr val="bg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www.bgr.bund.de/EN</a:t>
            </a:r>
            <a:endParaRPr lang="de-DE" sz="1100" dirty="0">
              <a:solidFill>
                <a:schemeClr val="bg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9244584-2AED-E95C-3AB7-D99E113BBCC0}"/>
              </a:ext>
            </a:extLst>
          </p:cNvPr>
          <p:cNvSpPr txBox="1"/>
          <p:nvPr userDrawn="1"/>
        </p:nvSpPr>
        <p:spPr>
          <a:xfrm>
            <a:off x="7550151" y="4344570"/>
            <a:ext cx="1316057" cy="47085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350"/>
              </a:lnSpc>
            </a:pPr>
            <a:r>
              <a:rPr lang="de-DE" sz="1100" baseline="0" dirty="0" smtClean="0">
                <a:solidFill>
                  <a:srgbClr val="FFFFFF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Federal Institute </a:t>
            </a:r>
          </a:p>
          <a:p>
            <a:pPr algn="l">
              <a:lnSpc>
                <a:spcPts val="1350"/>
              </a:lnSpc>
            </a:pPr>
            <a:r>
              <a:rPr lang="de-DE" sz="1100" baseline="0" dirty="0" err="1" smtClean="0">
                <a:solidFill>
                  <a:srgbClr val="FFFFFF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for</a:t>
            </a:r>
            <a:r>
              <a:rPr lang="de-DE" sz="1100" baseline="0" dirty="0" smtClean="0">
                <a:solidFill>
                  <a:srgbClr val="FFFFFF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 </a:t>
            </a:r>
            <a:r>
              <a:rPr lang="de-DE" sz="1100" baseline="0" dirty="0" err="1" smtClean="0">
                <a:solidFill>
                  <a:srgbClr val="FFFFFF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Geosciences</a:t>
            </a:r>
            <a:r>
              <a:rPr lang="de-DE" sz="1100" baseline="0" dirty="0" smtClean="0">
                <a:solidFill>
                  <a:srgbClr val="FFFFFF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 </a:t>
            </a:r>
            <a:r>
              <a:rPr lang="de-DE" sz="1100" baseline="0" dirty="0" err="1" smtClean="0">
                <a:solidFill>
                  <a:srgbClr val="FFFFFF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and</a:t>
            </a:r>
            <a:r>
              <a:rPr lang="de-DE" sz="1100" baseline="0" dirty="0" smtClean="0">
                <a:solidFill>
                  <a:srgbClr val="FFFFFF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 Natural Resources</a:t>
            </a:r>
            <a:endParaRPr lang="de-DE" sz="1100" baseline="0" dirty="0">
              <a:solidFill>
                <a:schemeClr val="bg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9887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00" y="316800"/>
            <a:ext cx="6317016" cy="93045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01F32AC8-AA64-439B-8F4F-2CB1188EB1C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8351F84-F0DB-89BE-59C7-15D92E5452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00" y="1347788"/>
            <a:ext cx="8337550" cy="2968625"/>
          </a:xfrm>
        </p:spPr>
        <p:txBody>
          <a:bodyPr/>
          <a:lstStyle>
            <a:lvl1pPr marL="268288" indent="-268288">
              <a:spcBef>
                <a:spcPts val="850"/>
              </a:spcBef>
              <a:buFont typeface="+mj-lt"/>
              <a:buAutoNum type="arabicPeriod"/>
              <a:defRPr/>
            </a:lvl1pPr>
            <a:lvl2pPr marL="539750" indent="-271463">
              <a:spcBef>
                <a:spcPts val="0"/>
              </a:spcBef>
              <a:buSzPct val="100000"/>
              <a:buFont typeface="+mj-lt"/>
              <a:buAutoNum type="arabicPeriod"/>
              <a:defRPr/>
            </a:lvl2pPr>
            <a:lvl3pPr marL="806450" indent="-266700">
              <a:buSzPct val="100000"/>
              <a:buFont typeface="+mj-lt"/>
              <a:buAutoNum type="arabicPeriod"/>
              <a:defRPr/>
            </a:lvl3pPr>
            <a:lvl4pPr marL="1074738" indent="-268288">
              <a:buSzPct val="100000"/>
              <a:buFont typeface="+mj-lt"/>
              <a:buAutoNum type="arabicPeriod"/>
              <a:defRPr/>
            </a:lvl4pPr>
            <a:lvl5pPr marL="228600" indent="-2286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981706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00" y="316800"/>
            <a:ext cx="6317016" cy="93045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600" y="1347786"/>
            <a:ext cx="8337550" cy="296862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01F32AC8-AA64-439B-8F4F-2CB1188EB1C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0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00" y="316800"/>
            <a:ext cx="6328305" cy="9288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600" y="1347788"/>
            <a:ext cx="4052888" cy="296862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9951" y="1347788"/>
            <a:ext cx="4068761" cy="2968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01F32AC8-AA64-439B-8F4F-2CB1188EB1C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3913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4312" y="1347788"/>
            <a:ext cx="4064401" cy="1223962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4311" y="2571750"/>
            <a:ext cx="4064401" cy="17446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01F32AC8-AA64-439B-8F4F-2CB1188EB1C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3CE2631-9C7D-6565-1667-D08F97EE2C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64050" cy="49466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03138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F50C0-8483-7030-818F-BE7C8F6D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D0614C-7234-F15A-7C10-697EF73D6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01F32AC8-AA64-439B-8F4F-2CB1188EB1C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04A7EA6-691F-7B84-81BF-D49F8B1824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353104"/>
            <a:ext cx="9148762" cy="3598862"/>
          </a:xfrm>
          <a:custGeom>
            <a:avLst/>
            <a:gdLst>
              <a:gd name="connsiteX0" fmla="*/ 0 w 9144000"/>
              <a:gd name="connsiteY0" fmla="*/ 0 h 3598862"/>
              <a:gd name="connsiteX1" fmla="*/ 9144000 w 9144000"/>
              <a:gd name="connsiteY1" fmla="*/ 0 h 3598862"/>
              <a:gd name="connsiteX2" fmla="*/ 9144000 w 9144000"/>
              <a:gd name="connsiteY2" fmla="*/ 3598862 h 3598862"/>
              <a:gd name="connsiteX3" fmla="*/ 0 w 9144000"/>
              <a:gd name="connsiteY3" fmla="*/ 3598862 h 3598862"/>
              <a:gd name="connsiteX4" fmla="*/ 0 w 9144000"/>
              <a:gd name="connsiteY4" fmla="*/ 0 h 3598862"/>
              <a:gd name="connsiteX0" fmla="*/ 0 w 9144000"/>
              <a:gd name="connsiteY0" fmla="*/ 0 h 3598862"/>
              <a:gd name="connsiteX1" fmla="*/ 9144000 w 9144000"/>
              <a:gd name="connsiteY1" fmla="*/ 0 h 3598862"/>
              <a:gd name="connsiteX2" fmla="*/ 9144000 w 9144000"/>
              <a:gd name="connsiteY2" fmla="*/ 3598862 h 3598862"/>
              <a:gd name="connsiteX3" fmla="*/ 7219950 w 9144000"/>
              <a:gd name="connsiteY3" fmla="*/ 3598068 h 3598862"/>
              <a:gd name="connsiteX4" fmla="*/ 0 w 9144000"/>
              <a:gd name="connsiteY4" fmla="*/ 3598862 h 3598862"/>
              <a:gd name="connsiteX5" fmla="*/ 0 w 9144000"/>
              <a:gd name="connsiteY5" fmla="*/ 0 h 3598862"/>
              <a:gd name="connsiteX0" fmla="*/ 0 w 9144000"/>
              <a:gd name="connsiteY0" fmla="*/ 0 h 3598862"/>
              <a:gd name="connsiteX1" fmla="*/ 9144000 w 9144000"/>
              <a:gd name="connsiteY1" fmla="*/ 0 h 3598862"/>
              <a:gd name="connsiteX2" fmla="*/ 9144000 w 9144000"/>
              <a:gd name="connsiteY2" fmla="*/ 3598862 h 3598862"/>
              <a:gd name="connsiteX3" fmla="*/ 7219950 w 9144000"/>
              <a:gd name="connsiteY3" fmla="*/ 3598068 h 3598862"/>
              <a:gd name="connsiteX4" fmla="*/ 0 w 9144000"/>
              <a:gd name="connsiteY4" fmla="*/ 3598862 h 3598862"/>
              <a:gd name="connsiteX5" fmla="*/ 0 w 9144000"/>
              <a:gd name="connsiteY5" fmla="*/ 0 h 3598862"/>
              <a:gd name="connsiteX0" fmla="*/ 0 w 9144000"/>
              <a:gd name="connsiteY0" fmla="*/ 0 h 3600450"/>
              <a:gd name="connsiteX1" fmla="*/ 9144000 w 9144000"/>
              <a:gd name="connsiteY1" fmla="*/ 0 h 3600450"/>
              <a:gd name="connsiteX2" fmla="*/ 9144000 w 9144000"/>
              <a:gd name="connsiteY2" fmla="*/ 3598862 h 3600450"/>
              <a:gd name="connsiteX3" fmla="*/ 8012906 w 9144000"/>
              <a:gd name="connsiteY3" fmla="*/ 3600450 h 3600450"/>
              <a:gd name="connsiteX4" fmla="*/ 7219950 w 9144000"/>
              <a:gd name="connsiteY4" fmla="*/ 3598068 h 3600450"/>
              <a:gd name="connsiteX5" fmla="*/ 0 w 9144000"/>
              <a:gd name="connsiteY5" fmla="*/ 3598862 h 3600450"/>
              <a:gd name="connsiteX6" fmla="*/ 0 w 9144000"/>
              <a:gd name="connsiteY6" fmla="*/ 0 h 3600450"/>
              <a:gd name="connsiteX0" fmla="*/ 0 w 9144000"/>
              <a:gd name="connsiteY0" fmla="*/ 0 h 3598862"/>
              <a:gd name="connsiteX1" fmla="*/ 9144000 w 9144000"/>
              <a:gd name="connsiteY1" fmla="*/ 0 h 3598862"/>
              <a:gd name="connsiteX2" fmla="*/ 9144000 w 9144000"/>
              <a:gd name="connsiteY2" fmla="*/ 3598862 h 3598862"/>
              <a:gd name="connsiteX3" fmla="*/ 7298531 w 9144000"/>
              <a:gd name="connsiteY3" fmla="*/ 3438525 h 3598862"/>
              <a:gd name="connsiteX4" fmla="*/ 7219950 w 9144000"/>
              <a:gd name="connsiteY4" fmla="*/ 3598068 h 3598862"/>
              <a:gd name="connsiteX5" fmla="*/ 0 w 9144000"/>
              <a:gd name="connsiteY5" fmla="*/ 3598862 h 3598862"/>
              <a:gd name="connsiteX6" fmla="*/ 0 w 9144000"/>
              <a:gd name="connsiteY6" fmla="*/ 0 h 3598862"/>
              <a:gd name="connsiteX0" fmla="*/ 0 w 9148762"/>
              <a:gd name="connsiteY0" fmla="*/ 0 h 3598862"/>
              <a:gd name="connsiteX1" fmla="*/ 9144000 w 9148762"/>
              <a:gd name="connsiteY1" fmla="*/ 0 h 3598862"/>
              <a:gd name="connsiteX2" fmla="*/ 9148762 w 9148762"/>
              <a:gd name="connsiteY2" fmla="*/ 3439319 h 3598862"/>
              <a:gd name="connsiteX3" fmla="*/ 7298531 w 9148762"/>
              <a:gd name="connsiteY3" fmla="*/ 3438525 h 3598862"/>
              <a:gd name="connsiteX4" fmla="*/ 7219950 w 9148762"/>
              <a:gd name="connsiteY4" fmla="*/ 3598068 h 3598862"/>
              <a:gd name="connsiteX5" fmla="*/ 0 w 9148762"/>
              <a:gd name="connsiteY5" fmla="*/ 3598862 h 3598862"/>
              <a:gd name="connsiteX6" fmla="*/ 0 w 9148762"/>
              <a:gd name="connsiteY6" fmla="*/ 0 h 3598862"/>
              <a:gd name="connsiteX0" fmla="*/ 0 w 9148762"/>
              <a:gd name="connsiteY0" fmla="*/ 0 h 3598862"/>
              <a:gd name="connsiteX1" fmla="*/ 9144000 w 9148762"/>
              <a:gd name="connsiteY1" fmla="*/ 0 h 3598862"/>
              <a:gd name="connsiteX2" fmla="*/ 9148762 w 9148762"/>
              <a:gd name="connsiteY2" fmla="*/ 3439319 h 3598862"/>
              <a:gd name="connsiteX3" fmla="*/ 7331869 w 9148762"/>
              <a:gd name="connsiteY3" fmla="*/ 3438525 h 3598862"/>
              <a:gd name="connsiteX4" fmla="*/ 7219950 w 9148762"/>
              <a:gd name="connsiteY4" fmla="*/ 3598068 h 3598862"/>
              <a:gd name="connsiteX5" fmla="*/ 0 w 9148762"/>
              <a:gd name="connsiteY5" fmla="*/ 3598862 h 3598862"/>
              <a:gd name="connsiteX6" fmla="*/ 0 w 9148762"/>
              <a:gd name="connsiteY6" fmla="*/ 0 h 3598862"/>
              <a:gd name="connsiteX0" fmla="*/ 0 w 9148762"/>
              <a:gd name="connsiteY0" fmla="*/ 0 h 3598862"/>
              <a:gd name="connsiteX1" fmla="*/ 9144000 w 9148762"/>
              <a:gd name="connsiteY1" fmla="*/ 0 h 3598862"/>
              <a:gd name="connsiteX2" fmla="*/ 9148762 w 9148762"/>
              <a:gd name="connsiteY2" fmla="*/ 3439319 h 3598862"/>
              <a:gd name="connsiteX3" fmla="*/ 7331869 w 9148762"/>
              <a:gd name="connsiteY3" fmla="*/ 3438525 h 3598862"/>
              <a:gd name="connsiteX4" fmla="*/ 7231857 w 9148762"/>
              <a:gd name="connsiteY4" fmla="*/ 3598068 h 3598862"/>
              <a:gd name="connsiteX5" fmla="*/ 0 w 9148762"/>
              <a:gd name="connsiteY5" fmla="*/ 3598862 h 3598862"/>
              <a:gd name="connsiteX6" fmla="*/ 0 w 9148762"/>
              <a:gd name="connsiteY6" fmla="*/ 0 h 3598862"/>
              <a:gd name="connsiteX0" fmla="*/ 0 w 9148762"/>
              <a:gd name="connsiteY0" fmla="*/ 0 h 3598862"/>
              <a:gd name="connsiteX1" fmla="*/ 9144000 w 9148762"/>
              <a:gd name="connsiteY1" fmla="*/ 0 h 3598862"/>
              <a:gd name="connsiteX2" fmla="*/ 9148762 w 9148762"/>
              <a:gd name="connsiteY2" fmla="*/ 3439319 h 3598862"/>
              <a:gd name="connsiteX3" fmla="*/ 7331869 w 9148762"/>
              <a:gd name="connsiteY3" fmla="*/ 3438525 h 3598862"/>
              <a:gd name="connsiteX4" fmla="*/ 7236620 w 9148762"/>
              <a:gd name="connsiteY4" fmla="*/ 3598068 h 3598862"/>
              <a:gd name="connsiteX5" fmla="*/ 0 w 9148762"/>
              <a:gd name="connsiteY5" fmla="*/ 3598862 h 3598862"/>
              <a:gd name="connsiteX6" fmla="*/ 0 w 9148762"/>
              <a:gd name="connsiteY6" fmla="*/ 0 h 3598862"/>
              <a:gd name="connsiteX0" fmla="*/ 0 w 9148762"/>
              <a:gd name="connsiteY0" fmla="*/ 0 h 3598862"/>
              <a:gd name="connsiteX1" fmla="*/ 9144000 w 9148762"/>
              <a:gd name="connsiteY1" fmla="*/ 0 h 3598862"/>
              <a:gd name="connsiteX2" fmla="*/ 9148762 w 9148762"/>
              <a:gd name="connsiteY2" fmla="*/ 3439319 h 3598862"/>
              <a:gd name="connsiteX3" fmla="*/ 7331869 w 9148762"/>
              <a:gd name="connsiteY3" fmla="*/ 3438525 h 3598862"/>
              <a:gd name="connsiteX4" fmla="*/ 7236620 w 9148762"/>
              <a:gd name="connsiteY4" fmla="*/ 3598068 h 3598862"/>
              <a:gd name="connsiteX5" fmla="*/ 0 w 9148762"/>
              <a:gd name="connsiteY5" fmla="*/ 3598862 h 3598862"/>
              <a:gd name="connsiteX6" fmla="*/ 0 w 9148762"/>
              <a:gd name="connsiteY6" fmla="*/ 0 h 359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8762" h="3598862">
                <a:moveTo>
                  <a:pt x="0" y="0"/>
                </a:moveTo>
                <a:lnTo>
                  <a:pt x="9144000" y="0"/>
                </a:lnTo>
                <a:cubicBezTo>
                  <a:pt x="9145587" y="1146440"/>
                  <a:pt x="9147175" y="2292879"/>
                  <a:pt x="9148762" y="3439319"/>
                </a:cubicBezTo>
                <a:lnTo>
                  <a:pt x="7331869" y="3438525"/>
                </a:lnTo>
                <a:lnTo>
                  <a:pt x="7236620" y="3598068"/>
                </a:lnTo>
                <a:lnTo>
                  <a:pt x="0" y="3598862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200616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00" y="316800"/>
            <a:ext cx="6328305" cy="9288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5825" y="1353104"/>
            <a:ext cx="4052888" cy="241423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01F32AC8-AA64-439B-8F4F-2CB1188EB1C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A93F1E5-2F0F-7CFF-214B-DCAA1B38CB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356352"/>
            <a:ext cx="4464050" cy="3612268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D28AEA9E-9F5C-5327-3B1C-6CB5B4B80C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4713" y="3762022"/>
            <a:ext cx="2646362" cy="554392"/>
          </a:xfrm>
        </p:spPr>
        <p:txBody>
          <a:bodyPr anchor="b"/>
          <a:lstStyle>
            <a:lvl1pPr>
              <a:lnSpc>
                <a:spcPts val="1500"/>
              </a:lnSpc>
              <a:defRPr sz="1100"/>
            </a:lvl1pPr>
            <a:lvl2pPr>
              <a:lnSpc>
                <a:spcPts val="1500"/>
              </a:lnSpc>
              <a:spcBef>
                <a:spcPts val="0"/>
              </a:spcBef>
              <a:defRPr sz="1100"/>
            </a:lvl2pPr>
            <a:lvl3pPr>
              <a:lnSpc>
                <a:spcPts val="1500"/>
              </a:lnSpc>
              <a:defRPr sz="1100"/>
            </a:lvl3pPr>
            <a:lvl4pPr>
              <a:lnSpc>
                <a:spcPts val="1500"/>
              </a:lnSpc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7023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00" y="316800"/>
            <a:ext cx="6328305" cy="9288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01F32AC8-AA64-439B-8F4F-2CB1188EB1C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A93F1E5-2F0F-7CFF-214B-DCAA1B38CB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316" y="1356352"/>
            <a:ext cx="4464050" cy="3612268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3F04C2C6-7D43-AEF7-CE15-A90342B808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4713" y="1356352"/>
            <a:ext cx="2646362" cy="16256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FA2925A-61E4-599A-D871-6308CB2F9C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4713" y="3139780"/>
            <a:ext cx="2646362" cy="1112838"/>
          </a:xfrm>
        </p:spPr>
        <p:txBody>
          <a:bodyPr/>
          <a:lstStyle>
            <a:lvl1pPr>
              <a:lnSpc>
                <a:spcPts val="1500"/>
              </a:lnSpc>
              <a:defRPr sz="1100"/>
            </a:lvl1pPr>
            <a:lvl2pPr>
              <a:lnSpc>
                <a:spcPts val="1500"/>
              </a:lnSpc>
              <a:spcBef>
                <a:spcPts val="0"/>
              </a:spcBef>
              <a:defRPr sz="1100"/>
            </a:lvl2pPr>
            <a:lvl3pPr>
              <a:lnSpc>
                <a:spcPts val="1500"/>
              </a:lnSpc>
              <a:defRPr sz="1100"/>
            </a:lvl3pPr>
            <a:lvl4pPr>
              <a:lnSpc>
                <a:spcPts val="1500"/>
              </a:lnSpc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01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EE1679EB-1B34-D342-9915-BF06BAB1E1C9}"/>
              </a:ext>
            </a:extLst>
          </p:cNvPr>
          <p:cNvSpPr/>
          <p:nvPr userDrawn="1"/>
        </p:nvSpPr>
        <p:spPr>
          <a:xfrm>
            <a:off x="-9144" y="4954644"/>
            <a:ext cx="9144000" cy="19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B77DD05-B796-EF54-C352-DC8E534E31B1}"/>
              </a:ext>
            </a:extLst>
          </p:cNvPr>
          <p:cNvSpPr/>
          <p:nvPr userDrawn="1"/>
        </p:nvSpPr>
        <p:spPr>
          <a:xfrm>
            <a:off x="7127619" y="4792644"/>
            <a:ext cx="2025525" cy="360000"/>
          </a:xfrm>
          <a:custGeom>
            <a:avLst/>
            <a:gdLst>
              <a:gd name="connsiteX0" fmla="*/ 0 w 2160000"/>
              <a:gd name="connsiteY0" fmla="*/ 0 h 360000"/>
              <a:gd name="connsiteX1" fmla="*/ 2160000 w 2160000"/>
              <a:gd name="connsiteY1" fmla="*/ 0 h 360000"/>
              <a:gd name="connsiteX2" fmla="*/ 2160000 w 2160000"/>
              <a:gd name="connsiteY2" fmla="*/ 360000 h 360000"/>
              <a:gd name="connsiteX3" fmla="*/ 0 w 2160000"/>
              <a:gd name="connsiteY3" fmla="*/ 360000 h 360000"/>
              <a:gd name="connsiteX4" fmla="*/ 0 w 2160000"/>
              <a:gd name="connsiteY4" fmla="*/ 0 h 360000"/>
              <a:gd name="connsiteX0" fmla="*/ 175967 w 2160000"/>
              <a:gd name="connsiteY0" fmla="*/ 0 h 360000"/>
              <a:gd name="connsiteX1" fmla="*/ 2160000 w 2160000"/>
              <a:gd name="connsiteY1" fmla="*/ 0 h 360000"/>
              <a:gd name="connsiteX2" fmla="*/ 2160000 w 2160000"/>
              <a:gd name="connsiteY2" fmla="*/ 360000 h 360000"/>
              <a:gd name="connsiteX3" fmla="*/ 0 w 2160000"/>
              <a:gd name="connsiteY3" fmla="*/ 360000 h 360000"/>
              <a:gd name="connsiteX4" fmla="*/ 175967 w 2160000"/>
              <a:gd name="connsiteY4" fmla="*/ 0 h 360000"/>
              <a:gd name="connsiteX0" fmla="*/ 219340 w 2160000"/>
              <a:gd name="connsiteY0" fmla="*/ 0 h 360000"/>
              <a:gd name="connsiteX1" fmla="*/ 2160000 w 2160000"/>
              <a:gd name="connsiteY1" fmla="*/ 0 h 360000"/>
              <a:gd name="connsiteX2" fmla="*/ 2160000 w 2160000"/>
              <a:gd name="connsiteY2" fmla="*/ 360000 h 360000"/>
              <a:gd name="connsiteX3" fmla="*/ 0 w 2160000"/>
              <a:gd name="connsiteY3" fmla="*/ 360000 h 360000"/>
              <a:gd name="connsiteX4" fmla="*/ 219340 w 2160000"/>
              <a:gd name="connsiteY4" fmla="*/ 0 h 360000"/>
              <a:gd name="connsiteX0" fmla="*/ 247405 w 2188065"/>
              <a:gd name="connsiteY0" fmla="*/ 0 h 360000"/>
              <a:gd name="connsiteX1" fmla="*/ 2188065 w 2188065"/>
              <a:gd name="connsiteY1" fmla="*/ 0 h 360000"/>
              <a:gd name="connsiteX2" fmla="*/ 2188065 w 2188065"/>
              <a:gd name="connsiteY2" fmla="*/ 360000 h 360000"/>
              <a:gd name="connsiteX3" fmla="*/ 0 w 2188065"/>
              <a:gd name="connsiteY3" fmla="*/ 360000 h 360000"/>
              <a:gd name="connsiteX4" fmla="*/ 247405 w 2188065"/>
              <a:gd name="connsiteY4" fmla="*/ 0 h 360000"/>
              <a:gd name="connsiteX0" fmla="*/ 229545 w 2170205"/>
              <a:gd name="connsiteY0" fmla="*/ 0 h 360000"/>
              <a:gd name="connsiteX1" fmla="*/ 2170205 w 2170205"/>
              <a:gd name="connsiteY1" fmla="*/ 0 h 360000"/>
              <a:gd name="connsiteX2" fmla="*/ 2170205 w 2170205"/>
              <a:gd name="connsiteY2" fmla="*/ 360000 h 360000"/>
              <a:gd name="connsiteX3" fmla="*/ 0 w 2170205"/>
              <a:gd name="connsiteY3" fmla="*/ 357619 h 360000"/>
              <a:gd name="connsiteX4" fmla="*/ 229545 w 2170205"/>
              <a:gd name="connsiteY4" fmla="*/ 0 h 360000"/>
              <a:gd name="connsiteX0" fmla="*/ 229545 w 2170205"/>
              <a:gd name="connsiteY0" fmla="*/ 0 h 360000"/>
              <a:gd name="connsiteX1" fmla="*/ 2170205 w 2170205"/>
              <a:gd name="connsiteY1" fmla="*/ 0 h 360000"/>
              <a:gd name="connsiteX2" fmla="*/ 2170205 w 2170205"/>
              <a:gd name="connsiteY2" fmla="*/ 360000 h 360000"/>
              <a:gd name="connsiteX3" fmla="*/ 0 w 2170205"/>
              <a:gd name="connsiteY3" fmla="*/ 360000 h 360000"/>
              <a:gd name="connsiteX4" fmla="*/ 229545 w 2170205"/>
              <a:gd name="connsiteY4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0205" h="360000">
                <a:moveTo>
                  <a:pt x="229545" y="0"/>
                </a:moveTo>
                <a:lnTo>
                  <a:pt x="2170205" y="0"/>
                </a:lnTo>
                <a:lnTo>
                  <a:pt x="2170205" y="360000"/>
                </a:lnTo>
                <a:lnTo>
                  <a:pt x="0" y="360000"/>
                </a:lnTo>
                <a:lnTo>
                  <a:pt x="22954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920F60B-6EDD-907F-3E34-BD7734486F5D}"/>
              </a:ext>
            </a:extLst>
          </p:cNvPr>
          <p:cNvGrpSpPr/>
          <p:nvPr userDrawn="1"/>
        </p:nvGrpSpPr>
        <p:grpSpPr>
          <a:xfrm>
            <a:off x="411163" y="406799"/>
            <a:ext cx="8348784" cy="3909614"/>
            <a:chOff x="411163" y="406799"/>
            <a:chExt cx="8348784" cy="3909614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894274D9-BD53-8148-3778-292E0A96217B}"/>
                </a:ext>
              </a:extLst>
            </p:cNvPr>
            <p:cNvSpPr/>
            <p:nvPr userDrawn="1"/>
          </p:nvSpPr>
          <p:spPr>
            <a:xfrm>
              <a:off x="411163" y="406799"/>
              <a:ext cx="1207304" cy="39096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2B648422-C44E-F0F2-CE5D-357F768F5D90}"/>
                </a:ext>
              </a:extLst>
            </p:cNvPr>
            <p:cNvSpPr/>
            <p:nvPr userDrawn="1"/>
          </p:nvSpPr>
          <p:spPr>
            <a:xfrm>
              <a:off x="1839459" y="406799"/>
              <a:ext cx="1207304" cy="39096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F9A6FD10-FB14-3F39-B610-055924E7C73C}"/>
                </a:ext>
              </a:extLst>
            </p:cNvPr>
            <p:cNvSpPr/>
            <p:nvPr userDrawn="1"/>
          </p:nvSpPr>
          <p:spPr>
            <a:xfrm>
              <a:off x="3267755" y="406799"/>
              <a:ext cx="1207304" cy="39096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2378745-09FA-5E4D-35F7-1CD32C27AF14}"/>
                </a:ext>
              </a:extLst>
            </p:cNvPr>
            <p:cNvSpPr/>
            <p:nvPr userDrawn="1"/>
          </p:nvSpPr>
          <p:spPr>
            <a:xfrm>
              <a:off x="4696051" y="406799"/>
              <a:ext cx="1207304" cy="39096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08F5E265-D474-5C54-BBE2-117B3D5C5FCC}"/>
                </a:ext>
              </a:extLst>
            </p:cNvPr>
            <p:cNvSpPr/>
            <p:nvPr userDrawn="1"/>
          </p:nvSpPr>
          <p:spPr>
            <a:xfrm>
              <a:off x="6124348" y="406799"/>
              <a:ext cx="1207304" cy="39096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dirty="0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89E6AEB-A634-96A3-CB25-ED4EF1C11D89}"/>
                </a:ext>
              </a:extLst>
            </p:cNvPr>
            <p:cNvSpPr/>
            <p:nvPr userDrawn="1"/>
          </p:nvSpPr>
          <p:spPr>
            <a:xfrm>
              <a:off x="7552643" y="406799"/>
              <a:ext cx="1207304" cy="39096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417513" y="316800"/>
            <a:ext cx="6316560" cy="928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17513" y="1334821"/>
            <a:ext cx="8337550" cy="29806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7550346" y="4783500"/>
            <a:ext cx="1186854" cy="36821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400"/>
              </a:lnSpc>
              <a:defRPr sz="1100">
                <a:solidFill>
                  <a:schemeClr val="tx2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fld id="{01F32AC8-AA64-439B-8F4F-2CB1188EB1C7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156F732-CD84-7BEB-5964-4628B8909EF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467" y="0"/>
            <a:ext cx="1734546" cy="107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8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64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66" r:id="rId11"/>
    <p:sldLayoutId id="2147483667" r:id="rId12"/>
    <p:sldLayoutId id="2147483679" r:id="rId13"/>
  </p:sldLayoutIdLst>
  <p:hf hdr="0" ftr="0"/>
  <p:txStyles>
    <p:titleStyle>
      <a:lvl1pPr algn="l" defTabSz="685800" rtl="0" eaLnBrk="1" latinLnBrk="0" hangingPunct="1">
        <a:lnSpc>
          <a:spcPts val="2500"/>
        </a:lnSpc>
        <a:spcBef>
          <a:spcPct val="0"/>
        </a:spcBef>
        <a:buNone/>
        <a:defRPr sz="21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7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00025" indent="-200025" algn="l" defTabSz="685800" rtl="0" eaLnBrk="1" latinLnBrk="0" hangingPunct="1">
        <a:lnSpc>
          <a:spcPts val="1700"/>
        </a:lnSpc>
        <a:spcBef>
          <a:spcPts val="0"/>
        </a:spcBef>
        <a:buSzPct val="11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02431" indent="-202406" algn="l" defTabSz="685800" rtl="0" eaLnBrk="1" latinLnBrk="0" hangingPunct="1">
        <a:lnSpc>
          <a:spcPts val="1700"/>
        </a:lnSpc>
        <a:spcBef>
          <a:spcPts val="0"/>
        </a:spcBef>
        <a:buSzPct val="11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06029" indent="-203597" algn="l" defTabSz="685800" rtl="0" eaLnBrk="1" latinLnBrk="0" hangingPunct="1">
        <a:lnSpc>
          <a:spcPts val="1700"/>
        </a:lnSpc>
        <a:spcBef>
          <a:spcPts val="0"/>
        </a:spcBef>
        <a:buSzPct val="11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ts val="1500"/>
        </a:lnSpc>
        <a:spcBef>
          <a:spcPts val="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259" userDrawn="1">
          <p15:clr>
            <a:srgbClr val="F26B43"/>
          </p15:clr>
        </p15:guide>
        <p15:guide id="3" pos="5511" userDrawn="1">
          <p15:clr>
            <a:srgbClr val="F26B43"/>
          </p15:clr>
        </p15:guide>
        <p15:guide id="4" orient="horz" pos="3017" userDrawn="1">
          <p15:clr>
            <a:srgbClr val="F26B43"/>
          </p15:clr>
        </p15:guide>
        <p15:guide id="5" orient="horz" pos="849" userDrawn="1">
          <p15:clr>
            <a:srgbClr val="F26B43"/>
          </p15:clr>
        </p15:guide>
        <p15:guide id="7" pos="2812" userDrawn="1">
          <p15:clr>
            <a:srgbClr val="F26B43"/>
          </p15:clr>
        </p15:guide>
        <p15:guide id="8" pos="2951" userDrawn="1">
          <p15:clr>
            <a:srgbClr val="F26B43"/>
          </p15:clr>
        </p15:guide>
        <p15:guide id="9" pos="1015" userDrawn="1">
          <p15:clr>
            <a:srgbClr val="F26B43"/>
          </p15:clr>
        </p15:guide>
        <p15:guide id="10" pos="1146" userDrawn="1">
          <p15:clr>
            <a:srgbClr val="F26B43"/>
          </p15:clr>
        </p15:guide>
        <p15:guide id="11" pos="1910" userDrawn="1">
          <p15:clr>
            <a:srgbClr val="F26B43"/>
          </p15:clr>
        </p15:guide>
        <p15:guide id="12" pos="2053" userDrawn="1">
          <p15:clr>
            <a:srgbClr val="F26B43"/>
          </p15:clr>
        </p15:guide>
        <p15:guide id="13" pos="3715" userDrawn="1">
          <p15:clr>
            <a:srgbClr val="F26B43"/>
          </p15:clr>
        </p15:guide>
        <p15:guide id="14" pos="3850" userDrawn="1">
          <p15:clr>
            <a:srgbClr val="F26B43"/>
          </p15:clr>
        </p15:guide>
        <p15:guide id="15" pos="4618" userDrawn="1">
          <p15:clr>
            <a:srgbClr val="F26B43"/>
          </p15:clr>
        </p15:guide>
        <p15:guide id="16" pos="4756" userDrawn="1">
          <p15:clr>
            <a:srgbClr val="F26B43"/>
          </p15:clr>
        </p15:guide>
        <p15:guide id="17" orient="horz" pos="27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hyperlink" Target="mailto:bertrand.ligouis@uni-tuebingen.d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6" Type="http://schemas.openxmlformats.org/officeDocument/2006/relationships/image" Target="../media/image44.emf"/><Relationship Id="rId5" Type="http://schemas.openxmlformats.org/officeDocument/2006/relationships/image" Target="../media/image42.emf"/><Relationship Id="rId4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4" Type="http://schemas.openxmlformats.org/officeDocument/2006/relationships/image" Target="../media/image5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Jolanta.Kus@bgr.de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EEAF9A22-8F96-779D-F072-DFA748F09A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9" y="82986"/>
            <a:ext cx="5050517" cy="3773375"/>
          </a:xfr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285CF19E-DC33-2B6B-86A5-28FDF7B84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9430" y="945028"/>
            <a:ext cx="4061676" cy="2106105"/>
          </a:xfrm>
        </p:spPr>
        <p:txBody>
          <a:bodyPr/>
          <a:lstStyle/>
          <a:p>
            <a:pPr algn="r"/>
            <a:r>
              <a:rPr lang="en-GB" dirty="0"/>
              <a:t>Identification of Dispersed organic Matter </a:t>
            </a:r>
            <a:r>
              <a:rPr lang="en-GB" dirty="0" smtClean="0"/>
              <a:t>WG</a:t>
            </a:r>
            <a:br>
              <a:rPr lang="en-GB" dirty="0" smtClean="0"/>
            </a:br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</a:rPr>
              <a:t>Commission II </a:t>
            </a:r>
            <a:br>
              <a:rPr lang="en-GB" sz="24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de-DE" sz="2400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0E1EF8A7-46AA-DEE2-6D76-B8173A5CF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19.09.2023</a:t>
            </a:r>
            <a:endParaRPr lang="de-DE" dirty="0"/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57D37AC1-DA4E-7087-CF91-DBC4783A6F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371" y="3288733"/>
            <a:ext cx="8337550" cy="645857"/>
          </a:xfrm>
        </p:spPr>
        <p:txBody>
          <a:bodyPr/>
          <a:lstStyle/>
          <a:p>
            <a:pPr algn="r"/>
            <a:r>
              <a:rPr lang="de-DE" dirty="0" smtClean="0"/>
              <a:t>ICCP Commission II</a:t>
            </a:r>
          </a:p>
          <a:p>
            <a:pPr algn="r"/>
            <a:r>
              <a:rPr lang="en-GB" dirty="0"/>
              <a:t>Joint 74th ICCP and 39th TSOP </a:t>
            </a:r>
            <a:r>
              <a:rPr lang="en-GB" dirty="0" smtClean="0"/>
              <a:t>Meeting, Patras, Greece, 2023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85399C2C-B925-D7EF-2979-CEDA534089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748" y="2546116"/>
            <a:ext cx="8335965" cy="1068183"/>
          </a:xfrm>
        </p:spPr>
        <p:txBody>
          <a:bodyPr/>
          <a:lstStyle/>
          <a:p>
            <a:pPr algn="r"/>
            <a:r>
              <a:rPr lang="en-GB" b="1" dirty="0" smtClean="0"/>
              <a:t>Convenor: </a:t>
            </a:r>
            <a:r>
              <a:rPr lang="en-GB" dirty="0"/>
              <a:t>Dr. Jolanta Kus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E1B9046-7AFD-DC72-6608-3DF5F6A0E457}"/>
              </a:ext>
            </a:extLst>
          </p:cNvPr>
          <p:cNvSpPr/>
          <p:nvPr/>
        </p:nvSpPr>
        <p:spPr>
          <a:xfrm>
            <a:off x="5463265" y="1845402"/>
            <a:ext cx="873488" cy="917303"/>
          </a:xfrm>
          <a:prstGeom prst="rect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-140072" y="-42520"/>
            <a:ext cx="4271085" cy="732848"/>
          </a:xfrm>
          <a:prstGeom prst="rect">
            <a:avLst/>
          </a:prstGeom>
          <a:noFill/>
          <a:ln w="38100"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British Geological Survey, National Geological </a:t>
            </a:r>
            <a:r>
              <a:rPr lang="en-US" sz="800" dirty="0" smtClean="0">
                <a:solidFill>
                  <a:schemeClr val="bg1"/>
                </a:solidFill>
              </a:rPr>
              <a:t>Repository</a:t>
            </a:r>
          </a:p>
          <a:p>
            <a:r>
              <a:rPr lang="en-US" sz="800" dirty="0">
                <a:solidFill>
                  <a:schemeClr val="bg1"/>
                </a:solidFill>
              </a:rPr>
              <a:t>North Sea, </a:t>
            </a:r>
            <a:r>
              <a:rPr lang="en-US" sz="800" dirty="0" smtClean="0">
                <a:solidFill>
                  <a:schemeClr val="bg1"/>
                </a:solidFill>
              </a:rPr>
              <a:t>UK, offshore </a:t>
            </a:r>
            <a:r>
              <a:rPr lang="en-US" sz="800" dirty="0">
                <a:solidFill>
                  <a:schemeClr val="bg1"/>
                </a:solidFill>
              </a:rPr>
              <a:t>well 16/17-14</a:t>
            </a:r>
            <a:endParaRPr lang="en-US" sz="800" dirty="0" smtClean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Kimmeridge Clay Formation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99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D5157D-0FA0-34F3-576E-F7A4BF60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32AC8-AA64-439B-8F4F-2CB1188EB1C7}" type="slidenum">
              <a:rPr lang="en-US" smtClean="0"/>
              <a:t>10</a:t>
            </a:fld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90189" y="803046"/>
            <a:ext cx="4858585" cy="108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</a:rPr>
              <a:t>2020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</a:rPr>
              <a:t>and 2023 Round Robin Exercises</a:t>
            </a:r>
          </a:p>
          <a:p>
            <a:pPr>
              <a:buNone/>
              <a:defRPr/>
            </a:pPr>
            <a:r>
              <a:rPr lang="en-GB" sz="1200" dirty="0">
                <a:solidFill>
                  <a:schemeClr val="tx1"/>
                </a:solidFill>
              </a:rPr>
              <a:t>Basin morphology Mid to Upper Jurassic</a:t>
            </a:r>
            <a:r>
              <a:rPr lang="en-GB" sz="1200" dirty="0" smtClean="0">
                <a:solidFill>
                  <a:schemeClr val="tx1"/>
                </a:solidFill>
              </a:rPr>
              <a:t>:</a:t>
            </a:r>
          </a:p>
          <a:p>
            <a:pPr>
              <a:buNone/>
              <a:defRPr/>
            </a:pPr>
            <a:endParaRPr lang="en-GB" sz="1200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r>
              <a:rPr lang="en-GB" sz="1200" b="0" dirty="0" smtClean="0">
                <a:solidFill>
                  <a:schemeClr val="tx1"/>
                </a:solidFill>
              </a:rPr>
              <a:t>Proximal </a:t>
            </a:r>
            <a:r>
              <a:rPr lang="en-GB" sz="1200" b="0" dirty="0">
                <a:solidFill>
                  <a:schemeClr val="tx1"/>
                </a:solidFill>
              </a:rPr>
              <a:t>fan-apron systems </a:t>
            </a:r>
            <a:r>
              <a:rPr lang="en-GB" sz="1200" b="0" dirty="0" smtClean="0">
                <a:solidFill>
                  <a:schemeClr val="tx1"/>
                </a:solidFill>
              </a:rPr>
              <a:t>at the margin of East Shetland Platform as </a:t>
            </a:r>
            <a:r>
              <a:rPr lang="en-GB" sz="1200" b="0" dirty="0">
                <a:solidFill>
                  <a:schemeClr val="tx1"/>
                </a:solidFill>
              </a:rPr>
              <a:t>reservoir </a:t>
            </a:r>
            <a:r>
              <a:rPr lang="en-GB" sz="1200" b="0" dirty="0" smtClean="0">
                <a:solidFill>
                  <a:schemeClr val="tx1"/>
                </a:solidFill>
              </a:rPr>
              <a:t>of </a:t>
            </a:r>
            <a:r>
              <a:rPr lang="en-GB" sz="1200" b="0" dirty="0">
                <a:solidFill>
                  <a:schemeClr val="tx1"/>
                </a:solidFill>
              </a:rPr>
              <a:t>“T Block” (16/17) fields (Tiffany, Toni, and Thelma). </a:t>
            </a:r>
            <a:endParaRPr lang="en-GB" altLang="de-DE" sz="1200" b="0" dirty="0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89" y="1891742"/>
            <a:ext cx="6229350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3078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D5157D-0FA0-34F3-576E-F7A4BF60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32AC8-AA64-439B-8F4F-2CB1188EB1C7}" type="slidenum">
              <a:rPr lang="en-US" smtClean="0"/>
              <a:t>11</a:t>
            </a:fld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4216960" cy="329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GB" altLang="de-DE" sz="1600" b="0" dirty="0">
                <a:solidFill>
                  <a:schemeClr val="accent2">
                    <a:lumMod val="75000"/>
                  </a:schemeClr>
                </a:solidFill>
              </a:rPr>
              <a:t>2020 and 2023 Round Robin Exercises</a:t>
            </a:r>
          </a:p>
          <a:p>
            <a:pPr>
              <a:buNone/>
              <a:defRPr/>
            </a:pPr>
            <a:r>
              <a:rPr lang="en-GB" sz="1400" dirty="0" smtClean="0">
                <a:solidFill>
                  <a:schemeClr val="tx1"/>
                </a:solidFill>
              </a:rPr>
              <a:t>Sample collection:</a:t>
            </a:r>
            <a:endParaRPr lang="en-GB" sz="1400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tx1"/>
                </a:solidFill>
              </a:rPr>
              <a:t>North Sea: 16/17-14 well</a:t>
            </a: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tx1"/>
                </a:solidFill>
              </a:rPr>
              <a:t>Depth: 13779.2 to 13779.5 </a:t>
            </a:r>
            <a:r>
              <a:rPr lang="en-GB" altLang="de-DE" sz="1400" b="0" dirty="0" err="1">
                <a:solidFill>
                  <a:schemeClr val="tx1"/>
                </a:solidFill>
              </a:rPr>
              <a:t>ft</a:t>
            </a:r>
            <a:endParaRPr lang="en-GB" altLang="de-DE" sz="1400" b="0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endParaRPr lang="en-GB" altLang="de-DE" sz="1400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Sample collection: British Geological Survey core storage in Keyworth, Nottingham, UK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Tracey Gallagher and Prof. H. Chris Greenwell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are greatly acknowledged.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Mudstone dominated with interbedded fine to medium grained sandstones.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endParaRPr lang="en-GB" altLang="de-DE" sz="9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323" y="1761225"/>
            <a:ext cx="4511710" cy="299917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104563" y="2465874"/>
            <a:ext cx="392921" cy="70940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5606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D5157D-0FA0-34F3-576E-F7A4BF60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32AC8-AA64-439B-8F4F-2CB1188EB1C7}" type="slidenum">
              <a:rPr lang="en-US" smtClean="0"/>
              <a:t>12</a:t>
            </a:fld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4216960" cy="125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</a:rPr>
              <a:t>2020 and 2023 Round Robin Exercises</a:t>
            </a:r>
          </a:p>
          <a:p>
            <a:pPr>
              <a:buNone/>
              <a:defRPr/>
            </a:pPr>
            <a:r>
              <a:rPr lang="en-GB" sz="1200" dirty="0" smtClean="0">
                <a:solidFill>
                  <a:schemeClr val="tx1"/>
                </a:solidFill>
              </a:rPr>
              <a:t>Organic Geochemistry:</a:t>
            </a:r>
            <a:endParaRPr lang="en-GB" sz="1200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North Sea well 16/17-14</a:t>
            </a: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Depth: 13779.2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to 13779.5 </a:t>
            </a:r>
            <a:r>
              <a:rPr lang="en-GB" altLang="de-DE" sz="1400" b="0" dirty="0" err="1" smtClean="0">
                <a:solidFill>
                  <a:schemeClr val="tx1"/>
                </a:solidFill>
                <a:latin typeface="+mn-lt"/>
              </a:rPr>
              <a:t>ft</a:t>
            </a: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99" y="758004"/>
            <a:ext cx="2830607" cy="39332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5"/>
          <p:cNvSpPr txBox="1">
            <a:spLocks noChangeArrowheads="1"/>
          </p:cNvSpPr>
          <p:nvPr/>
        </p:nvSpPr>
        <p:spPr bwMode="auto">
          <a:xfrm>
            <a:off x="7130325" y="2859301"/>
            <a:ext cx="1445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dirty="0" smtClean="0">
                <a:solidFill>
                  <a:schemeClr val="tx2"/>
                </a:solidFill>
              </a:rPr>
              <a:t>2018</a:t>
            </a:r>
          </a:p>
          <a:p>
            <a:r>
              <a:rPr lang="de-DE" altLang="de-DE" sz="1200" dirty="0" smtClean="0">
                <a:solidFill>
                  <a:schemeClr val="tx2"/>
                </a:solidFill>
              </a:rPr>
              <a:t>Filey </a:t>
            </a:r>
            <a:r>
              <a:rPr lang="de-DE" altLang="de-DE" sz="1200" dirty="0">
                <a:solidFill>
                  <a:schemeClr val="tx2"/>
                </a:solidFill>
              </a:rPr>
              <a:t>Bay</a:t>
            </a:r>
          </a:p>
        </p:txBody>
      </p:sp>
      <p:sp>
        <p:nvSpPr>
          <p:cNvPr id="13" name="Abgerundetes Rechteck 15"/>
          <p:cNvSpPr>
            <a:spLocks noChangeArrowheads="1"/>
          </p:cNvSpPr>
          <p:nvPr/>
        </p:nvSpPr>
        <p:spPr bwMode="auto">
          <a:xfrm>
            <a:off x="6151286" y="4375755"/>
            <a:ext cx="293592" cy="158659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4" name="Textfeld 13"/>
          <p:cNvSpPr txBox="1"/>
          <p:nvPr/>
        </p:nvSpPr>
        <p:spPr bwMode="auto">
          <a:xfrm>
            <a:off x="5071322" y="3954463"/>
            <a:ext cx="1434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200" dirty="0" smtClean="0">
                <a:solidFill>
                  <a:schemeClr val="tx2"/>
                </a:solidFill>
              </a:rPr>
              <a:t>2016</a:t>
            </a:r>
          </a:p>
          <a:p>
            <a:pPr>
              <a:defRPr/>
            </a:pPr>
            <a:r>
              <a:rPr lang="de-DE" sz="1200" dirty="0" smtClean="0">
                <a:solidFill>
                  <a:schemeClr val="tx2"/>
                </a:solidFill>
              </a:rPr>
              <a:t>Kimmeridge Bay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19" name="Abgerundetes Rechteck 15"/>
          <p:cNvSpPr>
            <a:spLocks noChangeArrowheads="1"/>
          </p:cNvSpPr>
          <p:nvPr/>
        </p:nvSpPr>
        <p:spPr bwMode="auto">
          <a:xfrm>
            <a:off x="6709371" y="3023808"/>
            <a:ext cx="293592" cy="158659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0" name="Textfeld 5"/>
          <p:cNvSpPr txBox="1">
            <a:spLocks noChangeArrowheads="1"/>
          </p:cNvSpPr>
          <p:nvPr/>
        </p:nvSpPr>
        <p:spPr bwMode="auto">
          <a:xfrm>
            <a:off x="6366260" y="741640"/>
            <a:ext cx="1445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dirty="0" smtClean="0">
                <a:solidFill>
                  <a:schemeClr val="tx2"/>
                </a:solidFill>
              </a:rPr>
              <a:t>2020 </a:t>
            </a:r>
          </a:p>
          <a:p>
            <a:r>
              <a:rPr lang="de-DE" altLang="de-DE" sz="1200" dirty="0" smtClean="0">
                <a:solidFill>
                  <a:schemeClr val="tx2"/>
                </a:solidFill>
              </a:rPr>
              <a:t>North </a:t>
            </a:r>
            <a:r>
              <a:rPr lang="de-DE" altLang="de-DE" sz="1200" dirty="0" err="1" smtClean="0">
                <a:solidFill>
                  <a:schemeClr val="tx2"/>
                </a:solidFill>
              </a:rPr>
              <a:t>Sea</a:t>
            </a:r>
            <a:endParaRPr lang="de-DE" altLang="de-DE" sz="1200" dirty="0">
              <a:solidFill>
                <a:schemeClr val="tx2"/>
              </a:solidFill>
            </a:endParaRPr>
          </a:p>
        </p:txBody>
      </p:sp>
      <p:sp>
        <p:nvSpPr>
          <p:cNvPr id="21" name="Abgerundetes Rechteck 15"/>
          <p:cNvSpPr>
            <a:spLocks noChangeArrowheads="1"/>
          </p:cNvSpPr>
          <p:nvPr/>
        </p:nvSpPr>
        <p:spPr bwMode="auto">
          <a:xfrm>
            <a:off x="7189954" y="1396767"/>
            <a:ext cx="293592" cy="15865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5875" algn="ctr">
            <a:solidFill>
              <a:schemeClr val="tx2"/>
            </a:solidFill>
            <a:round/>
            <a:headEnd type="none" w="sm" len="sm"/>
            <a:tailEnd type="none" w="sm" len="sm"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2" name="Rechteck 7"/>
          <p:cNvSpPr>
            <a:spLocks noChangeArrowheads="1"/>
          </p:cNvSpPr>
          <p:nvPr/>
        </p:nvSpPr>
        <p:spPr bwMode="auto">
          <a:xfrm rot="16200000">
            <a:off x="6447195" y="2943515"/>
            <a:ext cx="33041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900" dirty="0" err="1">
                <a:latin typeface="TimesNewRoman"/>
              </a:rPr>
              <a:t>Gallois</a:t>
            </a:r>
            <a:r>
              <a:rPr lang="en-US" altLang="de-DE" sz="900" dirty="0">
                <a:latin typeface="TimesNewRoman"/>
              </a:rPr>
              <a:t>, R. W. 2004. Open University Geological Journal, Vol. 25, Part 2.</a:t>
            </a:r>
            <a:endParaRPr lang="de-DE" altLang="de-DE" sz="900" dirty="0"/>
          </a:p>
        </p:txBody>
      </p:sp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834950"/>
              </p:ext>
            </p:extLst>
          </p:nvPr>
        </p:nvGraphicFramePr>
        <p:xfrm>
          <a:off x="329770" y="2220787"/>
          <a:ext cx="4468984" cy="535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246">
                  <a:extLst>
                    <a:ext uri="{9D8B030D-6E8A-4147-A177-3AD203B41FA5}">
                      <a16:colId xmlns:a16="http://schemas.microsoft.com/office/drawing/2014/main" val="2640221438"/>
                    </a:ext>
                  </a:extLst>
                </a:gridCol>
                <a:gridCol w="1117246">
                  <a:extLst>
                    <a:ext uri="{9D8B030D-6E8A-4147-A177-3AD203B41FA5}">
                      <a16:colId xmlns:a16="http://schemas.microsoft.com/office/drawing/2014/main" val="3967856942"/>
                    </a:ext>
                  </a:extLst>
                </a:gridCol>
                <a:gridCol w="1117246">
                  <a:extLst>
                    <a:ext uri="{9D8B030D-6E8A-4147-A177-3AD203B41FA5}">
                      <a16:colId xmlns:a16="http://schemas.microsoft.com/office/drawing/2014/main" val="398863574"/>
                    </a:ext>
                  </a:extLst>
                </a:gridCol>
                <a:gridCol w="1117246">
                  <a:extLst>
                    <a:ext uri="{9D8B030D-6E8A-4147-A177-3AD203B41FA5}">
                      <a16:colId xmlns:a16="http://schemas.microsoft.com/office/drawing/2014/main" val="1409157272"/>
                    </a:ext>
                  </a:extLst>
                </a:gridCol>
              </a:tblGrid>
              <a:tr h="26767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S1 (mg/g)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S2 (mg/g)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S3 (mg/g)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/>
                        <a:t>Tmax</a:t>
                      </a:r>
                      <a:r>
                        <a:rPr lang="en-US" sz="1000" dirty="0" smtClean="0"/>
                        <a:t> (°C)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996877"/>
                  </a:ext>
                </a:extLst>
              </a:tr>
              <a:tr h="267674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3.97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6.01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0.36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439</a:t>
                      </a:r>
                      <a:endParaRPr 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837432"/>
                  </a:ext>
                </a:extLst>
              </a:tr>
            </a:tbl>
          </a:graphicData>
        </a:graphic>
      </p:graphicFrame>
      <p:graphicFrame>
        <p:nvGraphicFramePr>
          <p:cNvPr id="18" name="Tabel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752725"/>
              </p:ext>
            </p:extLst>
          </p:nvPr>
        </p:nvGraphicFramePr>
        <p:xfrm>
          <a:off x="329770" y="2809593"/>
          <a:ext cx="3351738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246">
                  <a:extLst>
                    <a:ext uri="{9D8B030D-6E8A-4147-A177-3AD203B41FA5}">
                      <a16:colId xmlns:a16="http://schemas.microsoft.com/office/drawing/2014/main" val="2640221438"/>
                    </a:ext>
                  </a:extLst>
                </a:gridCol>
                <a:gridCol w="1117246">
                  <a:extLst>
                    <a:ext uri="{9D8B030D-6E8A-4147-A177-3AD203B41FA5}">
                      <a16:colId xmlns:a16="http://schemas.microsoft.com/office/drawing/2014/main" val="3967856942"/>
                    </a:ext>
                  </a:extLst>
                </a:gridCol>
                <a:gridCol w="1117246">
                  <a:extLst>
                    <a:ext uri="{9D8B030D-6E8A-4147-A177-3AD203B41FA5}">
                      <a16:colId xmlns:a16="http://schemas.microsoft.com/office/drawing/2014/main" val="398863574"/>
                    </a:ext>
                  </a:extLst>
                </a:gridCol>
              </a:tblGrid>
              <a:tr h="210525"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dirty="0" smtClean="0"/>
                        <a:t>TC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smtClean="0"/>
                        <a:t>(%)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TOC</a:t>
                      </a:r>
                      <a:r>
                        <a:rPr lang="en-US" sz="1000" baseline="0" dirty="0" smtClean="0"/>
                        <a:t> (%)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TS </a:t>
                      </a:r>
                      <a:r>
                        <a:rPr lang="en-US" sz="1000" dirty="0" smtClean="0"/>
                        <a:t>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996877"/>
                  </a:ext>
                </a:extLst>
              </a:tr>
              <a:tr h="21052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5.32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5.32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4.95</a:t>
                      </a:r>
                      <a:endParaRPr 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83743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15747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623" y="2540802"/>
            <a:ext cx="4370231" cy="1803862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44" y="2513017"/>
            <a:ext cx="4509317" cy="1839417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4007210" cy="15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 raw data (N-17)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Vitrinite – whole rock sample –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polished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GM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0.69%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0.60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0.81%)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GSD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0.044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PSD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0.025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0.091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Two high SMSDs (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2.179≥ </a:t>
            </a:r>
            <a:r>
              <a:rPr lang="en-GB" altLang="de-DE" sz="1400" b="0" dirty="0">
                <a:solidFill>
                  <a:schemeClr val="tx1"/>
                </a:solidFill>
              </a:rPr>
              <a:t>UMSD 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≤2.569)</a:t>
            </a: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7" name="8 Conector recto"/>
          <p:cNvSpPr>
            <a:spLocks noChangeShapeType="1"/>
          </p:cNvSpPr>
          <p:nvPr/>
        </p:nvSpPr>
        <p:spPr bwMode="auto">
          <a:xfrm>
            <a:off x="501663" y="3299069"/>
            <a:ext cx="3753981" cy="0"/>
          </a:xfrm>
          <a:prstGeom prst="line">
            <a:avLst/>
          </a:prstGeom>
          <a:noFill/>
          <a:ln w="12700" algn="ctr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8 Conector recto"/>
          <p:cNvSpPr>
            <a:spLocks noChangeShapeType="1"/>
          </p:cNvSpPr>
          <p:nvPr/>
        </p:nvSpPr>
        <p:spPr bwMode="auto">
          <a:xfrm flipV="1">
            <a:off x="499577" y="3319862"/>
            <a:ext cx="375606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9 CuadroTexto"/>
          <p:cNvSpPr txBox="1"/>
          <p:nvPr/>
        </p:nvSpPr>
        <p:spPr>
          <a:xfrm>
            <a:off x="3705470" y="3340655"/>
            <a:ext cx="691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sz="900" dirty="0" smtClean="0">
                <a:solidFill>
                  <a:srgbClr val="FF0000"/>
                </a:solidFill>
              </a:rPr>
              <a:t>Median (0.688) 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4297399" y="803045"/>
            <a:ext cx="4653417" cy="15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2020 Round Robin Exercise: raw data (N-19)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Vitrinite – whole rock sample –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wet polished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GM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0.71%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0.54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0.98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%)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GSD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0.095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PSD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0.026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0.147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Two high </a:t>
            </a:r>
            <a:r>
              <a:rPr lang="en-GB" altLang="de-DE" sz="1400" b="0" dirty="0">
                <a:solidFill>
                  <a:schemeClr val="tx1"/>
                </a:solidFill>
              </a:rPr>
              <a:t>S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MSDs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(1.824≥PSD≤2.836)</a:t>
            </a:r>
          </a:p>
        </p:txBody>
      </p:sp>
      <p:sp>
        <p:nvSpPr>
          <p:cNvPr id="26" name="Ellipse 2"/>
          <p:cNvSpPr>
            <a:spLocks noChangeArrowheads="1"/>
          </p:cNvSpPr>
          <p:nvPr/>
        </p:nvSpPr>
        <p:spPr bwMode="auto">
          <a:xfrm>
            <a:off x="4912991" y="2860426"/>
            <a:ext cx="163512" cy="341291"/>
          </a:xfrm>
          <a:prstGeom prst="ellipse">
            <a:avLst/>
          </a:prstGeom>
          <a:solidFill>
            <a:srgbClr val="FF0000">
              <a:alpha val="26000"/>
            </a:srgbClr>
          </a:solidFill>
          <a:ln w="9525" algn="ctr">
            <a:solidFill>
              <a:schemeClr val="bg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27" name="Ellipse 2"/>
          <p:cNvSpPr>
            <a:spLocks noChangeArrowheads="1"/>
          </p:cNvSpPr>
          <p:nvPr/>
        </p:nvSpPr>
        <p:spPr bwMode="auto">
          <a:xfrm>
            <a:off x="7787802" y="3299069"/>
            <a:ext cx="163512" cy="341291"/>
          </a:xfrm>
          <a:prstGeom prst="ellipse">
            <a:avLst/>
          </a:prstGeom>
          <a:solidFill>
            <a:srgbClr val="FF0000">
              <a:alpha val="26000"/>
            </a:srgbClr>
          </a:solidFill>
          <a:ln w="9525" algn="ctr">
            <a:solidFill>
              <a:schemeClr val="bg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29" name="Ellipse 2"/>
          <p:cNvSpPr>
            <a:spLocks noChangeArrowheads="1"/>
          </p:cNvSpPr>
          <p:nvPr/>
        </p:nvSpPr>
        <p:spPr bwMode="auto">
          <a:xfrm>
            <a:off x="3362570" y="3106904"/>
            <a:ext cx="163512" cy="341291"/>
          </a:xfrm>
          <a:prstGeom prst="ellipse">
            <a:avLst/>
          </a:prstGeom>
          <a:solidFill>
            <a:srgbClr val="FF0000">
              <a:alpha val="26000"/>
            </a:srgbClr>
          </a:solidFill>
          <a:ln w="9525" algn="ctr">
            <a:solidFill>
              <a:schemeClr val="bg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32" name="Ellipse 2"/>
          <p:cNvSpPr>
            <a:spLocks noChangeArrowheads="1"/>
          </p:cNvSpPr>
          <p:nvPr/>
        </p:nvSpPr>
        <p:spPr bwMode="auto">
          <a:xfrm>
            <a:off x="684321" y="3031071"/>
            <a:ext cx="163512" cy="341291"/>
          </a:xfrm>
          <a:prstGeom prst="ellipse">
            <a:avLst/>
          </a:prstGeom>
          <a:solidFill>
            <a:srgbClr val="FF0000">
              <a:alpha val="26000"/>
            </a:srgbClr>
          </a:solidFill>
          <a:ln w="9525" algn="ctr">
            <a:solidFill>
              <a:schemeClr val="bg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34" name="Ellipse 2"/>
          <p:cNvSpPr>
            <a:spLocks noChangeArrowheads="1"/>
          </p:cNvSpPr>
          <p:nvPr/>
        </p:nvSpPr>
        <p:spPr bwMode="auto">
          <a:xfrm>
            <a:off x="3502530" y="3234424"/>
            <a:ext cx="163512" cy="341291"/>
          </a:xfrm>
          <a:prstGeom prst="ellipse">
            <a:avLst/>
          </a:prstGeom>
          <a:solidFill>
            <a:srgbClr val="FF0000">
              <a:alpha val="26000"/>
            </a:srgbClr>
          </a:solidFill>
          <a:ln w="9525" algn="ctr">
            <a:solidFill>
              <a:schemeClr val="bg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35" name="8 Conector recto"/>
          <p:cNvSpPr>
            <a:spLocks noChangeShapeType="1"/>
          </p:cNvSpPr>
          <p:nvPr/>
        </p:nvSpPr>
        <p:spPr bwMode="auto">
          <a:xfrm>
            <a:off x="4843447" y="3299069"/>
            <a:ext cx="3658317" cy="0"/>
          </a:xfrm>
          <a:prstGeom prst="line">
            <a:avLst/>
          </a:prstGeom>
          <a:noFill/>
          <a:ln w="12700" algn="ctr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8 Conector recto"/>
          <p:cNvSpPr>
            <a:spLocks noChangeShapeType="1"/>
          </p:cNvSpPr>
          <p:nvPr/>
        </p:nvSpPr>
        <p:spPr bwMode="auto">
          <a:xfrm flipV="1">
            <a:off x="4850029" y="3319862"/>
            <a:ext cx="365831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9 CuadroTexto"/>
          <p:cNvSpPr txBox="1"/>
          <p:nvPr/>
        </p:nvSpPr>
        <p:spPr>
          <a:xfrm>
            <a:off x="7989363" y="3371876"/>
            <a:ext cx="691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sz="900" dirty="0" smtClean="0">
                <a:solidFill>
                  <a:srgbClr val="FF0000"/>
                </a:solidFill>
              </a:rPr>
              <a:t>Median (0.695) </a:t>
            </a:r>
            <a:endParaRPr lang="en-US" sz="9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360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02" y="1017248"/>
            <a:ext cx="3604680" cy="324136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075" y="1007824"/>
            <a:ext cx="3786297" cy="3234787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89" y="803046"/>
            <a:ext cx="8853811" cy="27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Difference in </a:t>
            </a:r>
            <a:r>
              <a:rPr lang="en-GB" altLang="de-DE" sz="1400" b="0" dirty="0">
                <a:solidFill>
                  <a:srgbClr val="FFC000"/>
                </a:solidFill>
                <a:latin typeface="+mn-lt"/>
              </a:rPr>
              <a:t>VRr % 2023 (dry </a:t>
            </a:r>
            <a:r>
              <a:rPr lang="en-GB" altLang="de-DE" sz="1400" b="0" dirty="0" smtClean="0">
                <a:solidFill>
                  <a:srgbClr val="FFC000"/>
                </a:solidFill>
                <a:latin typeface="+mn-lt"/>
              </a:rPr>
              <a:t>polishing)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vs. </a:t>
            </a:r>
            <a:r>
              <a:rPr lang="en-GB" altLang="de-DE" sz="1400" b="0" dirty="0" smtClean="0">
                <a:solidFill>
                  <a:srgbClr val="FFC000"/>
                </a:solidFill>
                <a:latin typeface="+mn-lt"/>
              </a:rPr>
              <a:t>VRr % 2020 (wet polishing)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. </a:t>
            </a:r>
            <a:endParaRPr lang="en-GB" altLang="de-DE" sz="1400" b="0" dirty="0" smtClean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flipH="1" flipV="1">
            <a:off x="5819548" y="2752159"/>
            <a:ext cx="89336" cy="120897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 flipV="1">
            <a:off x="6117922" y="2532136"/>
            <a:ext cx="89336" cy="120897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 flipV="1">
            <a:off x="6826674" y="2001491"/>
            <a:ext cx="89336" cy="120897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 flipV="1">
            <a:off x="6916010" y="1941043"/>
            <a:ext cx="123768" cy="155324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H="1" flipV="1">
            <a:off x="5774880" y="2789185"/>
            <a:ext cx="89336" cy="120897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 flipV="1">
            <a:off x="5701228" y="2826377"/>
            <a:ext cx="67842" cy="97475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H="1" flipV="1">
            <a:off x="6064940" y="2532136"/>
            <a:ext cx="67842" cy="97475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85800" y="4016776"/>
            <a:ext cx="7823718" cy="1017541"/>
          </a:xfrm>
          <a:prstGeom prst="rect">
            <a:avLst/>
          </a:prstGeom>
          <a:noFill/>
          <a:ln w="38100"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400" dirty="0"/>
              <a:t>Very low scatter of VRr (%) around </a:t>
            </a:r>
            <a:r>
              <a:rPr lang="en-US" sz="1400" dirty="0" err="1"/>
              <a:t>iso</a:t>
            </a:r>
            <a:r>
              <a:rPr lang="en-US" sz="1400" dirty="0"/>
              <a:t>-line when discarding </a:t>
            </a:r>
            <a:r>
              <a:rPr lang="en-US" sz="1400" dirty="0" smtClean="0"/>
              <a:t>outliers; (N16-4Outliers).</a:t>
            </a:r>
            <a:endParaRPr lang="en-US" sz="1400" dirty="0"/>
          </a:p>
          <a:p>
            <a:pPr>
              <a:lnSpc>
                <a:spcPts val="1700"/>
              </a:lnSpc>
            </a:pPr>
            <a:r>
              <a:rPr lang="en-US" sz="1400" dirty="0"/>
              <a:t>Lower VRr in dry than VRr in </a:t>
            </a:r>
            <a:r>
              <a:rPr lang="en-US" sz="1400" dirty="0" smtClean="0"/>
              <a:t>wet-polishing with difference </a:t>
            </a:r>
            <a:r>
              <a:rPr lang="en-US" sz="1400" dirty="0"/>
              <a:t>≤ 0.03 </a:t>
            </a:r>
            <a:r>
              <a:rPr lang="en-US" sz="1400" dirty="0" smtClean="0"/>
              <a:t>%.</a:t>
            </a:r>
            <a:endParaRPr lang="en-US" sz="1400" dirty="0"/>
          </a:p>
          <a:p>
            <a:pPr>
              <a:lnSpc>
                <a:spcPts val="1700"/>
              </a:lnSpc>
            </a:pPr>
            <a:endParaRPr lang="en-US" sz="1400" dirty="0" smtClean="0"/>
          </a:p>
        </p:txBody>
      </p:sp>
      <p:sp>
        <p:nvSpPr>
          <p:cNvPr id="34" name="7 Elipse"/>
          <p:cNvSpPr>
            <a:spLocks noChangeArrowheads="1"/>
          </p:cNvSpPr>
          <p:nvPr/>
        </p:nvSpPr>
        <p:spPr bwMode="auto">
          <a:xfrm>
            <a:off x="3416929" y="2973878"/>
            <a:ext cx="296235" cy="31103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38" name="Textfeld 37"/>
          <p:cNvSpPr txBox="1"/>
          <p:nvPr/>
        </p:nvSpPr>
        <p:spPr>
          <a:xfrm>
            <a:off x="6882019" y="2681967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0.07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7282369" y="2641016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0.10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7005346" y="1966242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0.03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6812824" y="2121566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0.02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6154775" y="2612671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0.02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5863163" y="2873056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0.02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5474184" y="2902526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0.01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5316111" y="2394795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0.02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6791157" y="1109222"/>
            <a:ext cx="190949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accent4">
                    <a:lumMod val="10000"/>
                  </a:schemeClr>
                </a:solidFill>
              </a:rPr>
              <a:t>e</a:t>
            </a: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g.: 0.02 = difference in VRr(%)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7" name="7 Elipse"/>
          <p:cNvSpPr>
            <a:spLocks noChangeArrowheads="1"/>
          </p:cNvSpPr>
          <p:nvPr/>
        </p:nvSpPr>
        <p:spPr bwMode="auto">
          <a:xfrm rot="20798151">
            <a:off x="6947454" y="2404900"/>
            <a:ext cx="758429" cy="287318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48" name="Textfeld 47"/>
          <p:cNvSpPr txBox="1"/>
          <p:nvPr/>
        </p:nvSpPr>
        <p:spPr>
          <a:xfrm>
            <a:off x="7587681" y="2172270"/>
            <a:ext cx="63991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err="1" smtClean="0">
                <a:solidFill>
                  <a:schemeClr val="accent4">
                    <a:lumMod val="10000"/>
                  </a:schemeClr>
                </a:solidFill>
              </a:rPr>
              <a:t>Outliers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9" name="7 Elipse"/>
          <p:cNvSpPr>
            <a:spLocks noChangeArrowheads="1"/>
          </p:cNvSpPr>
          <p:nvPr/>
        </p:nvSpPr>
        <p:spPr bwMode="auto">
          <a:xfrm rot="4795837">
            <a:off x="2059437" y="2805534"/>
            <a:ext cx="296235" cy="447542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  <p:cxnSp>
        <p:nvCxnSpPr>
          <p:cNvPr id="50" name="Gerade Verbindung mit Pfeil 49"/>
          <p:cNvCxnSpPr/>
          <p:nvPr/>
        </p:nvCxnSpPr>
        <p:spPr>
          <a:xfrm flipH="1" flipV="1">
            <a:off x="2796963" y="2122388"/>
            <a:ext cx="648761" cy="842298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3040462" y="3046787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0.30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54" name="Gerade Verbindung mit Pfeil 53"/>
          <p:cNvCxnSpPr/>
          <p:nvPr/>
        </p:nvCxnSpPr>
        <p:spPr>
          <a:xfrm>
            <a:off x="1174534" y="2456543"/>
            <a:ext cx="408502" cy="598031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7 Elipse"/>
          <p:cNvSpPr>
            <a:spLocks noChangeArrowheads="1"/>
          </p:cNvSpPr>
          <p:nvPr/>
        </p:nvSpPr>
        <p:spPr bwMode="auto">
          <a:xfrm>
            <a:off x="911578" y="2212272"/>
            <a:ext cx="296235" cy="31103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57" name="Textfeld 56"/>
          <p:cNvSpPr txBox="1"/>
          <p:nvPr/>
        </p:nvSpPr>
        <p:spPr>
          <a:xfrm>
            <a:off x="1171728" y="2257988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0.21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1865552" y="3177685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0.07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2340420" y="3054574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0.10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70" name="Rechteck 69"/>
          <p:cNvSpPr/>
          <p:nvPr/>
        </p:nvSpPr>
        <p:spPr>
          <a:xfrm>
            <a:off x="1054510" y="2472043"/>
            <a:ext cx="1342103" cy="10896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1" name="Rechteck 70"/>
          <p:cNvSpPr/>
          <p:nvPr/>
        </p:nvSpPr>
        <p:spPr>
          <a:xfrm>
            <a:off x="4782239" y="1381862"/>
            <a:ext cx="2827662" cy="21918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167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89" y="803046"/>
            <a:ext cx="8853811" cy="27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 </a:t>
            </a:r>
            <a:r>
              <a:rPr lang="en-GB" altLang="de-DE" sz="1400" b="0" dirty="0">
                <a:solidFill>
                  <a:srgbClr val="FFC000"/>
                </a:solidFill>
                <a:latin typeface="+mn-lt"/>
              </a:rPr>
              <a:t>D</a:t>
            </a:r>
            <a:r>
              <a:rPr lang="en-GB" altLang="de-DE" sz="1400" b="0" dirty="0" smtClean="0">
                <a:solidFill>
                  <a:srgbClr val="FFC000"/>
                </a:solidFill>
                <a:latin typeface="+mn-lt"/>
              </a:rPr>
              <a:t>ry polishing</a:t>
            </a: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99103" y="978569"/>
            <a:ext cx="7823718" cy="4505675"/>
          </a:xfrm>
          <a:prstGeom prst="rect">
            <a:avLst/>
          </a:prstGeom>
          <a:noFill/>
          <a:ln w="38100"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V</a:t>
            </a:r>
            <a:r>
              <a:rPr lang="en-GB" sz="1400" dirty="0" smtClean="0"/>
              <a:t>itrinite reflectance measurements </a:t>
            </a:r>
            <a:r>
              <a:rPr lang="en-GB" sz="1400" dirty="0"/>
              <a:t>by </a:t>
            </a:r>
            <a:r>
              <a:rPr lang="en-GB" sz="1400" dirty="0">
                <a:solidFill>
                  <a:srgbClr val="0070C0"/>
                </a:solidFill>
              </a:rPr>
              <a:t>ASTM D7708-14 </a:t>
            </a:r>
            <a:endParaRPr lang="en-GB" sz="1400" dirty="0" smtClean="0">
              <a:solidFill>
                <a:srgbClr val="0070C0"/>
              </a:solidFill>
            </a:endParaRP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GB" sz="1400" dirty="0" smtClean="0"/>
              <a:t> </a:t>
            </a:r>
            <a:r>
              <a:rPr lang="en-GB" sz="1400" dirty="0">
                <a:solidFill>
                  <a:srgbClr val="0070C0"/>
                </a:solidFill>
              </a:rPr>
              <a:t>ASTM </a:t>
            </a:r>
            <a:r>
              <a:rPr lang="en-GB" sz="1400" dirty="0" smtClean="0">
                <a:solidFill>
                  <a:srgbClr val="0070C0"/>
                </a:solidFill>
              </a:rPr>
              <a:t>D7708</a:t>
            </a:r>
            <a:r>
              <a:rPr lang="en-GB" sz="1400" dirty="0" smtClean="0"/>
              <a:t>. </a:t>
            </a:r>
            <a:r>
              <a:rPr lang="en-GB" sz="1400" dirty="0"/>
              <a:t>T</a:t>
            </a:r>
            <a:r>
              <a:rPr lang="en-GB" sz="1400" dirty="0" smtClean="0"/>
              <a:t>est </a:t>
            </a:r>
            <a:r>
              <a:rPr lang="en-GB" sz="1400" dirty="0"/>
              <a:t>method for microscopical determination of the reflectance of vitrinite dispersed in sedimentary </a:t>
            </a:r>
            <a:r>
              <a:rPr lang="en-GB" sz="1400" dirty="0" smtClean="0"/>
              <a:t>rocks.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GB" sz="1400" dirty="0" smtClean="0"/>
              <a:t>Sample </a:t>
            </a:r>
            <a:r>
              <a:rPr lang="en-GB" sz="1400" dirty="0"/>
              <a:t>preparation by </a:t>
            </a:r>
            <a:r>
              <a:rPr lang="en-GB" sz="1400" dirty="0">
                <a:solidFill>
                  <a:srgbClr val="0070C0"/>
                </a:solidFill>
              </a:rPr>
              <a:t>DIN </a:t>
            </a:r>
            <a:r>
              <a:rPr lang="en-GB" sz="1400" dirty="0" smtClean="0">
                <a:solidFill>
                  <a:srgbClr val="0070C0"/>
                </a:solidFill>
              </a:rPr>
              <a:t>22020-2:1998-08</a:t>
            </a:r>
          </a:p>
          <a:p>
            <a:pPr>
              <a:lnSpc>
                <a:spcPts val="1700"/>
              </a:lnSpc>
            </a:pPr>
            <a:r>
              <a:rPr lang="en-US" sz="1400" dirty="0" smtClean="0"/>
              <a:t>      Investigations </a:t>
            </a:r>
            <a:r>
              <a:rPr lang="en-US" sz="1400" dirty="0"/>
              <a:t>of raw material in hard-coal-mining - </a:t>
            </a:r>
            <a:r>
              <a:rPr lang="en-US" sz="1400" dirty="0" err="1"/>
              <a:t>Microscopical</a:t>
            </a:r>
            <a:r>
              <a:rPr lang="en-US" sz="1400" dirty="0"/>
              <a:t> examination of hard </a:t>
            </a:r>
            <a:endParaRPr lang="en-US" sz="1400" dirty="0" smtClean="0"/>
          </a:p>
          <a:p>
            <a:pPr>
              <a:lnSpc>
                <a:spcPts val="1700"/>
              </a:lnSpc>
            </a:pPr>
            <a:r>
              <a:rPr lang="en-US" sz="1400" dirty="0"/>
              <a:t> </a:t>
            </a:r>
            <a:r>
              <a:rPr lang="en-US" sz="1400" dirty="0" smtClean="0"/>
              <a:t>     coal</a:t>
            </a:r>
            <a:r>
              <a:rPr lang="en-US" sz="1400" dirty="0"/>
              <a:t>, coke and briquettes - Part 2: Preparation of polished surface from lump material and </a:t>
            </a:r>
            <a:endParaRPr lang="en-US" sz="1400" dirty="0" smtClean="0"/>
          </a:p>
          <a:p>
            <a:pPr>
              <a:lnSpc>
                <a:spcPts val="1700"/>
              </a:lnSpc>
            </a:pPr>
            <a:r>
              <a:rPr lang="en-US" sz="1400" dirty="0"/>
              <a:t> </a:t>
            </a:r>
            <a:r>
              <a:rPr lang="en-US" sz="1400" dirty="0" smtClean="0"/>
              <a:t>     particulate blocks.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70C0"/>
                </a:solidFill>
              </a:rPr>
              <a:t>Borrego (2017)</a:t>
            </a:r>
            <a:r>
              <a:rPr lang="en-GB" sz="1400" dirty="0" smtClean="0"/>
              <a:t>: </a:t>
            </a:r>
            <a:r>
              <a:rPr lang="en-GB" sz="1400" dirty="0"/>
              <a:t>A dry polishing technique for the petrographic examination of </a:t>
            </a:r>
            <a:r>
              <a:rPr lang="en-GB" sz="1400" dirty="0" smtClean="0"/>
              <a:t>mudrocks: Discussion. IJCG 183, 136-137.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GB" sz="1400" dirty="0" smtClean="0"/>
              <a:t>Dry polishing – Dr. Bertrand Ligouis (LAOP), Germany</a:t>
            </a:r>
          </a:p>
          <a:p>
            <a:pPr algn="just">
              <a:lnSpc>
                <a:spcPts val="1700"/>
              </a:lnSpc>
            </a:pPr>
            <a:r>
              <a:rPr lang="en-GB" sz="1400" dirty="0"/>
              <a:t>The last stage of final dry </a:t>
            </a:r>
            <a:r>
              <a:rPr lang="en-GB" sz="1400" dirty="0" smtClean="0"/>
              <a:t>polishing is </a:t>
            </a:r>
            <a:r>
              <a:rPr lang="en-GB" sz="1400" dirty="0"/>
              <a:t>performed with </a:t>
            </a:r>
            <a:r>
              <a:rPr lang="en-GB" sz="1400" dirty="0" smtClean="0"/>
              <a:t>0.05 µm aluminium </a:t>
            </a:r>
            <a:r>
              <a:rPr lang="en-GB" sz="1400" dirty="0"/>
              <a:t>oxide powder. Dry polishing is performed without pressure at very low speeds and the steps take only a few </a:t>
            </a:r>
            <a:r>
              <a:rPr lang="en-GB" sz="1400" dirty="0"/>
              <a:t>seconds (</a:t>
            </a:r>
            <a:r>
              <a:rPr lang="en-GB" sz="1400" dirty="0" smtClean="0">
                <a:hlinkClick r:id="rId4"/>
              </a:rPr>
              <a:t>bertrand.ligouis@uni-tuebingen.de</a:t>
            </a:r>
            <a:r>
              <a:rPr lang="en-GB" sz="1400" dirty="0" smtClean="0"/>
              <a:t>).</a:t>
            </a:r>
          </a:p>
          <a:p>
            <a:pPr algn="just">
              <a:lnSpc>
                <a:spcPts val="1700"/>
              </a:lnSpc>
            </a:pPr>
            <a:endParaRPr lang="en-GB" sz="1400" dirty="0"/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>
              <a:lnSpc>
                <a:spcPts val="1700"/>
              </a:lnSpc>
            </a:pPr>
            <a:endParaRPr lang="en-GB" sz="1400" dirty="0"/>
          </a:p>
          <a:p>
            <a:pPr>
              <a:lnSpc>
                <a:spcPts val="1700"/>
              </a:lnSpc>
            </a:pPr>
            <a:endParaRPr lang="en-US" sz="14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897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039" y="1088457"/>
            <a:ext cx="3657600" cy="311962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86" y="1076583"/>
            <a:ext cx="3704045" cy="3159242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89" y="803046"/>
            <a:ext cx="8449484" cy="27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Difference in </a:t>
            </a:r>
            <a:r>
              <a:rPr lang="en-GB" altLang="de-DE" sz="1400" b="0" dirty="0">
                <a:solidFill>
                  <a:srgbClr val="FFC000"/>
                </a:solidFill>
                <a:latin typeface="+mn-lt"/>
              </a:rPr>
              <a:t>PSD 2023 (dry </a:t>
            </a:r>
            <a:r>
              <a:rPr lang="en-GB" altLang="de-DE" sz="1400" b="0" dirty="0" smtClean="0">
                <a:solidFill>
                  <a:srgbClr val="FFC000"/>
                </a:solidFill>
                <a:latin typeface="+mn-lt"/>
              </a:rPr>
              <a:t>polishing)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vs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GB" altLang="de-DE" sz="1400" b="0" dirty="0" smtClean="0">
                <a:solidFill>
                  <a:srgbClr val="FFC000"/>
                </a:solidFill>
                <a:latin typeface="+mn-lt"/>
              </a:rPr>
              <a:t>PSD 2020 (wet polishing)</a:t>
            </a: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H="1" flipV="1">
            <a:off x="6117922" y="2532137"/>
            <a:ext cx="170822" cy="220022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 flipV="1">
            <a:off x="6826674" y="2001491"/>
            <a:ext cx="89336" cy="120897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 flipV="1">
            <a:off x="6916010" y="1941043"/>
            <a:ext cx="123768" cy="155324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 flipV="1">
            <a:off x="5903167" y="2714717"/>
            <a:ext cx="67842" cy="97475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H="1" flipV="1">
            <a:off x="6288744" y="2437416"/>
            <a:ext cx="125841" cy="155168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36142" y="4071942"/>
            <a:ext cx="6068286" cy="799532"/>
          </a:xfrm>
          <a:prstGeom prst="rect">
            <a:avLst/>
          </a:prstGeom>
          <a:noFill/>
          <a:ln w="38100"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400" dirty="0"/>
              <a:t>Very low scatter around </a:t>
            </a:r>
            <a:r>
              <a:rPr lang="en-US" sz="1400" dirty="0" err="1"/>
              <a:t>iso</a:t>
            </a:r>
            <a:r>
              <a:rPr lang="en-US" sz="1400" dirty="0"/>
              <a:t>-line without </a:t>
            </a:r>
            <a:r>
              <a:rPr lang="en-US" sz="1400" dirty="0" smtClean="0"/>
              <a:t>outliers at 0.06.</a:t>
            </a:r>
            <a:endParaRPr lang="en-US" sz="1400" dirty="0"/>
          </a:p>
          <a:p>
            <a:pPr>
              <a:lnSpc>
                <a:spcPts val="1700"/>
              </a:lnSpc>
            </a:pPr>
            <a:r>
              <a:rPr lang="en-US" sz="1400" dirty="0" smtClean="0"/>
              <a:t>Slightly </a:t>
            </a:r>
            <a:r>
              <a:rPr lang="en-US" sz="1400" dirty="0"/>
              <a:t>lower PSD in dry- than PSD in </a:t>
            </a:r>
            <a:r>
              <a:rPr lang="en-US" sz="1400" dirty="0" smtClean="0"/>
              <a:t>wet-polishing (</a:t>
            </a:r>
            <a:r>
              <a:rPr lang="en-US" sz="1400" dirty="0"/>
              <a:t>difference ≤ 0.03 </a:t>
            </a:r>
            <a:r>
              <a:rPr lang="en-US" sz="1400" dirty="0" smtClean="0"/>
              <a:t>%)</a:t>
            </a:r>
            <a:endParaRPr lang="en-US" sz="1400" dirty="0"/>
          </a:p>
        </p:txBody>
      </p:sp>
      <p:sp>
        <p:nvSpPr>
          <p:cNvPr id="34" name="7 Elipse"/>
          <p:cNvSpPr>
            <a:spLocks noChangeArrowheads="1"/>
          </p:cNvSpPr>
          <p:nvPr/>
        </p:nvSpPr>
        <p:spPr bwMode="auto">
          <a:xfrm>
            <a:off x="3522168" y="2786971"/>
            <a:ext cx="296235" cy="447542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38" name="Textfeld 37"/>
          <p:cNvSpPr txBox="1"/>
          <p:nvPr/>
        </p:nvSpPr>
        <p:spPr>
          <a:xfrm>
            <a:off x="7178374" y="2980256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0.06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6891136" y="2873056"/>
            <a:ext cx="42351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0.06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6971406" y="2206255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0.02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6893733" y="2443796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0.03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6304856" y="2771839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0.02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5901012" y="2800741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0.01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5454527" y="2998481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0.00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5607791" y="2145264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0.02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33" name="Gerade Verbindung mit Pfeil 32"/>
          <p:cNvCxnSpPr/>
          <p:nvPr/>
        </p:nvCxnSpPr>
        <p:spPr>
          <a:xfrm flipH="1" flipV="1">
            <a:off x="7087810" y="1825109"/>
            <a:ext cx="56892" cy="66310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 flipH="1" flipV="1">
            <a:off x="6567236" y="2217721"/>
            <a:ext cx="56892" cy="66310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7 Elipse"/>
          <p:cNvSpPr>
            <a:spLocks noChangeArrowheads="1"/>
          </p:cNvSpPr>
          <p:nvPr/>
        </p:nvSpPr>
        <p:spPr bwMode="auto">
          <a:xfrm>
            <a:off x="7191406" y="2570518"/>
            <a:ext cx="296235" cy="447542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5" name="Rechteck 24"/>
          <p:cNvSpPr/>
          <p:nvPr/>
        </p:nvSpPr>
        <p:spPr>
          <a:xfrm>
            <a:off x="959668" y="2145264"/>
            <a:ext cx="1841898" cy="14465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4817720" y="1447858"/>
            <a:ext cx="2732626" cy="212237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7 Elipse"/>
          <p:cNvSpPr>
            <a:spLocks noChangeArrowheads="1"/>
          </p:cNvSpPr>
          <p:nvPr/>
        </p:nvSpPr>
        <p:spPr bwMode="auto">
          <a:xfrm>
            <a:off x="2499732" y="2882947"/>
            <a:ext cx="296235" cy="447542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2992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89" y="1181885"/>
            <a:ext cx="3995736" cy="331547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89" y="803046"/>
            <a:ext cx="8623656" cy="27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Difference in </a:t>
            </a:r>
            <a:r>
              <a:rPr lang="en-GB" altLang="de-DE" sz="1400" b="0" dirty="0" smtClean="0">
                <a:solidFill>
                  <a:srgbClr val="FFC000"/>
                </a:solidFill>
                <a:latin typeface="+mn-lt"/>
              </a:rPr>
              <a:t>N 2023 (dry polishing</a:t>
            </a:r>
            <a:r>
              <a:rPr lang="en-GB" altLang="de-DE" sz="1400" b="0" dirty="0">
                <a:solidFill>
                  <a:srgbClr val="FFC000"/>
                </a:solidFill>
                <a:latin typeface="+mn-lt"/>
              </a:rPr>
              <a:t>)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vs. </a:t>
            </a:r>
            <a:r>
              <a:rPr lang="en-GB" altLang="de-DE" sz="1400" b="0" dirty="0" smtClean="0">
                <a:solidFill>
                  <a:srgbClr val="FFC000"/>
                </a:solidFill>
                <a:latin typeface="+mn-lt"/>
              </a:rPr>
              <a:t>N </a:t>
            </a:r>
            <a:r>
              <a:rPr lang="en-GB" altLang="de-DE" sz="1400" b="0" dirty="0">
                <a:solidFill>
                  <a:srgbClr val="FFC000"/>
                </a:solidFill>
                <a:latin typeface="+mn-lt"/>
              </a:rPr>
              <a:t>2020 (wet polishing</a:t>
            </a:r>
            <a:r>
              <a:rPr lang="en-GB" altLang="de-DE" sz="1400" b="0" dirty="0" smtClean="0">
                <a:solidFill>
                  <a:srgbClr val="FFC000"/>
                </a:solidFill>
                <a:latin typeface="+mn-lt"/>
              </a:rPr>
              <a:t>)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 </a:t>
            </a:r>
            <a:endParaRPr lang="en-GB" altLang="de-DE" sz="1400" b="0" dirty="0" smtClean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325419" y="1402308"/>
            <a:ext cx="4458985" cy="2761608"/>
          </a:xfrm>
          <a:prstGeom prst="rect">
            <a:avLst/>
          </a:prstGeom>
          <a:noFill/>
          <a:ln w="38100"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400" dirty="0"/>
              <a:t>P</a:t>
            </a:r>
            <a:r>
              <a:rPr lang="en-US" sz="1400" dirty="0" smtClean="0"/>
              <a:t>articipants measured nearly equally either higher </a:t>
            </a:r>
            <a:r>
              <a:rPr lang="en-US" sz="1400" dirty="0" smtClean="0"/>
              <a:t>number values </a:t>
            </a:r>
            <a:r>
              <a:rPr lang="en-US" sz="1400" dirty="0" smtClean="0"/>
              <a:t>in wet polishing or higher </a:t>
            </a:r>
            <a:r>
              <a:rPr lang="en-US" sz="1400" dirty="0" smtClean="0"/>
              <a:t>number values </a:t>
            </a:r>
            <a:r>
              <a:rPr lang="en-US" sz="1400" dirty="0" smtClean="0"/>
              <a:t>in dry polishing.</a:t>
            </a:r>
          </a:p>
          <a:p>
            <a:pPr>
              <a:lnSpc>
                <a:spcPts val="1700"/>
              </a:lnSpc>
            </a:pPr>
            <a:endParaRPr lang="en-US" sz="1400" dirty="0" smtClean="0"/>
          </a:p>
          <a:p>
            <a:pPr>
              <a:lnSpc>
                <a:spcPts val="1700"/>
              </a:lnSpc>
            </a:pPr>
            <a:r>
              <a:rPr lang="en-US" sz="1400" dirty="0" smtClean="0"/>
              <a:t>Data points </a:t>
            </a:r>
            <a:r>
              <a:rPr lang="en-US" sz="1400" dirty="0" smtClean="0"/>
              <a:t>above </a:t>
            </a:r>
            <a:r>
              <a:rPr lang="en-US" sz="1400" dirty="0" smtClean="0"/>
              <a:t>the </a:t>
            </a:r>
            <a:r>
              <a:rPr lang="en-US" sz="1400" dirty="0" err="1" smtClean="0"/>
              <a:t>iso</a:t>
            </a:r>
            <a:r>
              <a:rPr lang="en-US" sz="1400" dirty="0" smtClean="0"/>
              <a:t>-line indicate higher number of measurements for dry polishing.</a:t>
            </a:r>
          </a:p>
          <a:p>
            <a:pPr>
              <a:lnSpc>
                <a:spcPts val="1700"/>
              </a:lnSpc>
            </a:pPr>
            <a:endParaRPr lang="en-US" sz="1400" dirty="0" smtClean="0"/>
          </a:p>
          <a:p>
            <a:pPr>
              <a:lnSpc>
                <a:spcPts val="1700"/>
              </a:lnSpc>
            </a:pPr>
            <a:r>
              <a:rPr lang="en-US" sz="1400" dirty="0" smtClean="0"/>
              <a:t>N wet range: 8 – 100 (aver.: 44)</a:t>
            </a:r>
          </a:p>
          <a:p>
            <a:pPr>
              <a:lnSpc>
                <a:spcPts val="1700"/>
              </a:lnSpc>
            </a:pPr>
            <a:r>
              <a:rPr lang="en-US" sz="1400" dirty="0" smtClean="0"/>
              <a:t>N dry range: 7 – 100 </a:t>
            </a:r>
            <a:r>
              <a:rPr lang="en-US" sz="1400" dirty="0"/>
              <a:t>(aver.: </a:t>
            </a:r>
            <a:r>
              <a:rPr lang="en-US" sz="1400" dirty="0" smtClean="0"/>
              <a:t>34</a:t>
            </a:r>
            <a:r>
              <a:rPr lang="en-US" sz="1400" dirty="0"/>
              <a:t>)</a:t>
            </a:r>
          </a:p>
          <a:p>
            <a:pPr>
              <a:lnSpc>
                <a:spcPts val="1700"/>
              </a:lnSpc>
            </a:pPr>
            <a:r>
              <a:rPr lang="en-US" sz="1400" dirty="0" smtClean="0"/>
              <a:t>Lower average N for dry polishing</a:t>
            </a:r>
          </a:p>
          <a:p>
            <a:pPr>
              <a:lnSpc>
                <a:spcPts val="1700"/>
              </a:lnSpc>
            </a:pPr>
            <a:endParaRPr lang="en-US" sz="1400" dirty="0" smtClean="0"/>
          </a:p>
        </p:txBody>
      </p:sp>
      <p:cxnSp>
        <p:nvCxnSpPr>
          <p:cNvPr id="5" name="Gerader Verbinder 4"/>
          <p:cNvCxnSpPr/>
          <p:nvPr/>
        </p:nvCxnSpPr>
        <p:spPr>
          <a:xfrm flipV="1">
            <a:off x="1666309" y="2040294"/>
            <a:ext cx="2370736" cy="1766597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 flipV="1">
            <a:off x="1038411" y="1569048"/>
            <a:ext cx="2395254" cy="1802415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63379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10" y="1581047"/>
            <a:ext cx="3963256" cy="2399122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706" y="1581047"/>
            <a:ext cx="3967783" cy="2403171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 raw data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Vitrinite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polished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1" name="9 Forma libre"/>
          <p:cNvSpPr>
            <a:spLocks/>
          </p:cNvSpPr>
          <p:nvPr/>
        </p:nvSpPr>
        <p:spPr bwMode="auto">
          <a:xfrm rot="21361045">
            <a:off x="2309021" y="1635518"/>
            <a:ext cx="901930" cy="1463675"/>
          </a:xfrm>
          <a:custGeom>
            <a:avLst/>
            <a:gdLst>
              <a:gd name="T0" fmla="*/ 0 w 744878"/>
              <a:gd name="T1" fmla="*/ 6409612 h 995898"/>
              <a:gd name="T2" fmla="*/ 1487705 w 744878"/>
              <a:gd name="T3" fmla="*/ 19 h 995898"/>
              <a:gd name="T4" fmla="*/ 2500775 w 744878"/>
              <a:gd name="T5" fmla="*/ 6355916 h 9958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44878" h="995898">
                <a:moveTo>
                  <a:pt x="0" y="995898"/>
                </a:moveTo>
                <a:cubicBezTo>
                  <a:pt x="157734" y="524982"/>
                  <a:pt x="318980" y="1394"/>
                  <a:pt x="443126" y="3"/>
                </a:cubicBezTo>
                <a:cubicBezTo>
                  <a:pt x="567272" y="-1388"/>
                  <a:pt x="655724" y="498351"/>
                  <a:pt x="744878" y="987555"/>
                </a:cubicBezTo>
              </a:path>
            </a:pathLst>
          </a:custGeom>
          <a:noFill/>
          <a:ln w="31750" cap="flat" cmpd="sng" algn="ctr">
            <a:solidFill>
              <a:srgbClr val="FFC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793801" y="1989748"/>
            <a:ext cx="75854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MD=0.688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297399" y="803045"/>
            <a:ext cx="465341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2020 Round Robin Exercise: raw data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Vitrinite – whole rock sample –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wet polished</a:t>
            </a:r>
          </a:p>
        </p:txBody>
      </p:sp>
      <p:sp>
        <p:nvSpPr>
          <p:cNvPr id="19" name="9 Forma libre"/>
          <p:cNvSpPr>
            <a:spLocks/>
          </p:cNvSpPr>
          <p:nvPr/>
        </p:nvSpPr>
        <p:spPr bwMode="auto">
          <a:xfrm rot="21361045">
            <a:off x="6324785" y="1758629"/>
            <a:ext cx="901930" cy="1463675"/>
          </a:xfrm>
          <a:custGeom>
            <a:avLst/>
            <a:gdLst>
              <a:gd name="T0" fmla="*/ 0 w 744878"/>
              <a:gd name="T1" fmla="*/ 6409612 h 995898"/>
              <a:gd name="T2" fmla="*/ 1487705 w 744878"/>
              <a:gd name="T3" fmla="*/ 19 h 995898"/>
              <a:gd name="T4" fmla="*/ 2500775 w 744878"/>
              <a:gd name="T5" fmla="*/ 6355916 h 9958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44878" h="995898">
                <a:moveTo>
                  <a:pt x="0" y="995898"/>
                </a:moveTo>
                <a:cubicBezTo>
                  <a:pt x="157734" y="524982"/>
                  <a:pt x="318980" y="1394"/>
                  <a:pt x="443126" y="3"/>
                </a:cubicBezTo>
                <a:cubicBezTo>
                  <a:pt x="567272" y="-1388"/>
                  <a:pt x="655724" y="498351"/>
                  <a:pt x="744878" y="987555"/>
                </a:cubicBezTo>
              </a:path>
            </a:pathLst>
          </a:custGeom>
          <a:noFill/>
          <a:ln w="31750" cap="flat" cmpd="sng" algn="ctr">
            <a:solidFill>
              <a:srgbClr val="FFC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0" name="Textfeld 19"/>
          <p:cNvSpPr txBox="1"/>
          <p:nvPr/>
        </p:nvSpPr>
        <p:spPr>
          <a:xfrm>
            <a:off x="792614" y="1735018"/>
            <a:ext cx="77938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accent4">
                    <a:lumMod val="10000"/>
                  </a:schemeClr>
                </a:solidFill>
              </a:rPr>
              <a:t>Class: </a:t>
            </a: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0.05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832222" y="1756571"/>
            <a:ext cx="77938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accent4">
                    <a:lumMod val="10000"/>
                  </a:schemeClr>
                </a:solidFill>
              </a:rPr>
              <a:t>Class: </a:t>
            </a: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0.05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6275045" y="3182573"/>
            <a:ext cx="225625" cy="29048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430573" y="2680602"/>
            <a:ext cx="8707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Anomalous</a:t>
            </a:r>
          </a:p>
          <a:p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population </a:t>
            </a:r>
          </a:p>
          <a:p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(</a:t>
            </a:r>
            <a:r>
              <a:rPr lang="en-GB" altLang="de-DE" sz="1000" dirty="0">
                <a:solidFill>
                  <a:schemeClr val="accent3">
                    <a:lumMod val="10000"/>
                  </a:schemeClr>
                </a:solidFill>
              </a:rPr>
              <a:t>0.54% </a:t>
            </a:r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VRr; </a:t>
            </a:r>
          </a:p>
          <a:p>
            <a:r>
              <a:rPr lang="en-GB" altLang="de-DE" sz="1000" dirty="0">
                <a:solidFill>
                  <a:schemeClr val="accent3">
                    <a:lumMod val="10000"/>
                  </a:schemeClr>
                </a:solidFill>
              </a:rPr>
              <a:t>high SMSD) </a:t>
            </a:r>
          </a:p>
          <a:p>
            <a:endParaRPr lang="en-US" sz="1000" dirty="0"/>
          </a:p>
        </p:txBody>
      </p:sp>
      <p:sp>
        <p:nvSpPr>
          <p:cNvPr id="26" name="Textfeld 25"/>
          <p:cNvSpPr txBox="1"/>
          <p:nvPr/>
        </p:nvSpPr>
        <p:spPr>
          <a:xfrm>
            <a:off x="7120580" y="1720803"/>
            <a:ext cx="8627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de-DE" sz="1000" dirty="0">
                <a:solidFill>
                  <a:schemeClr val="accent3">
                    <a:lumMod val="10000"/>
                  </a:schemeClr>
                </a:solidFill>
              </a:rPr>
              <a:t>A</a:t>
            </a:r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nomalous </a:t>
            </a:r>
          </a:p>
          <a:p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population </a:t>
            </a:r>
          </a:p>
          <a:p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(0.98% VRr;</a:t>
            </a:r>
          </a:p>
          <a:p>
            <a:r>
              <a:rPr lang="en-GB" altLang="de-DE" sz="1000" dirty="0">
                <a:solidFill>
                  <a:schemeClr val="accent3">
                    <a:lumMod val="10000"/>
                  </a:schemeClr>
                </a:solidFill>
              </a:rPr>
              <a:t>high SMSD) </a:t>
            </a:r>
          </a:p>
          <a:p>
            <a:endParaRPr lang="en-US" sz="1000" dirty="0"/>
          </a:p>
        </p:txBody>
      </p:sp>
      <p:sp>
        <p:nvSpPr>
          <p:cNvPr id="32" name="Ellipse 31"/>
          <p:cNvSpPr/>
          <p:nvPr/>
        </p:nvSpPr>
        <p:spPr bwMode="auto">
          <a:xfrm>
            <a:off x="2456274" y="3182573"/>
            <a:ext cx="225625" cy="33834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444788" y="2636198"/>
            <a:ext cx="8851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Anomalous</a:t>
            </a:r>
          </a:p>
          <a:p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population </a:t>
            </a:r>
          </a:p>
          <a:p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(0.60% VRr; </a:t>
            </a:r>
          </a:p>
          <a:p>
            <a:r>
              <a:rPr lang="en-GB" altLang="de-DE" sz="1000" dirty="0">
                <a:solidFill>
                  <a:schemeClr val="accent3">
                    <a:lumMod val="10000"/>
                  </a:schemeClr>
                </a:solidFill>
              </a:rPr>
              <a:t>h</a:t>
            </a:r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igh SMSD) </a:t>
            </a:r>
            <a:endParaRPr lang="en-GB" altLang="de-DE" sz="1000" dirty="0">
              <a:solidFill>
                <a:schemeClr val="accent3">
                  <a:lumMod val="10000"/>
                </a:schemeClr>
              </a:solidFill>
            </a:endParaRPr>
          </a:p>
          <a:p>
            <a:endParaRPr lang="en-US" sz="1000" dirty="0"/>
          </a:p>
        </p:txBody>
      </p:sp>
      <p:sp>
        <p:nvSpPr>
          <p:cNvPr id="35" name="Textfeld 34"/>
          <p:cNvSpPr txBox="1"/>
          <p:nvPr/>
        </p:nvSpPr>
        <p:spPr>
          <a:xfrm>
            <a:off x="3237413" y="2426682"/>
            <a:ext cx="8851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de-DE" sz="1000" dirty="0">
                <a:solidFill>
                  <a:schemeClr val="accent3">
                    <a:lumMod val="10000"/>
                  </a:schemeClr>
                </a:solidFill>
              </a:rPr>
              <a:t>A</a:t>
            </a:r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nomalous </a:t>
            </a:r>
          </a:p>
          <a:p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population </a:t>
            </a:r>
          </a:p>
          <a:p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(0.81% VRr;</a:t>
            </a:r>
          </a:p>
          <a:p>
            <a:r>
              <a:rPr lang="en-GB" altLang="de-DE" sz="1000" dirty="0">
                <a:solidFill>
                  <a:schemeClr val="accent3">
                    <a:lumMod val="10000"/>
                  </a:schemeClr>
                </a:solidFill>
              </a:rPr>
              <a:t>h</a:t>
            </a:r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igh SMSD) </a:t>
            </a:r>
            <a:endParaRPr lang="en-GB" altLang="de-DE" sz="1000" dirty="0">
              <a:solidFill>
                <a:schemeClr val="accent3">
                  <a:lumMod val="10000"/>
                </a:schemeClr>
              </a:solidFill>
            </a:endParaRPr>
          </a:p>
          <a:p>
            <a:endParaRPr lang="en-US" sz="1000" dirty="0"/>
          </a:p>
        </p:txBody>
      </p:sp>
      <p:sp>
        <p:nvSpPr>
          <p:cNvPr id="36" name="Textfeld 35"/>
          <p:cNvSpPr txBox="1"/>
          <p:nvPr/>
        </p:nvSpPr>
        <p:spPr>
          <a:xfrm>
            <a:off x="4811910" y="1989748"/>
            <a:ext cx="75854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MD=0.695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7" name="Ellipse 36"/>
          <p:cNvSpPr/>
          <p:nvPr/>
        </p:nvSpPr>
        <p:spPr bwMode="auto">
          <a:xfrm>
            <a:off x="3192373" y="3153627"/>
            <a:ext cx="225625" cy="34430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Ellipse 37"/>
          <p:cNvSpPr/>
          <p:nvPr/>
        </p:nvSpPr>
        <p:spPr bwMode="auto">
          <a:xfrm>
            <a:off x="7586177" y="3153663"/>
            <a:ext cx="225625" cy="34430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859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08" y="1379241"/>
            <a:ext cx="3351962" cy="3080357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Vitrinite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polished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4" name="7 Elipse"/>
          <p:cNvSpPr>
            <a:spLocks noChangeArrowheads="1"/>
          </p:cNvSpPr>
          <p:nvPr/>
        </p:nvSpPr>
        <p:spPr bwMode="auto">
          <a:xfrm>
            <a:off x="2418522" y="2732859"/>
            <a:ext cx="312237" cy="1094704"/>
          </a:xfrm>
          <a:prstGeom prst="ellipse">
            <a:avLst/>
          </a:prstGeom>
          <a:noFill/>
          <a:ln w="19050" algn="ctr">
            <a:solidFill>
              <a:srgbClr val="41719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15" name="Textfeld 14"/>
          <p:cNvSpPr txBox="1"/>
          <p:nvPr/>
        </p:nvSpPr>
        <p:spPr>
          <a:xfrm>
            <a:off x="1586244" y="3456798"/>
            <a:ext cx="832279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000" dirty="0" smtClean="0">
                <a:solidFill>
                  <a:schemeClr val="accent4">
                    <a:lumMod val="10000"/>
                  </a:schemeClr>
                </a:solidFill>
              </a:rPr>
              <a:t>Vitrinite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r>
              <a:rPr lang="es-ES" sz="1000" dirty="0" smtClean="0">
                <a:solidFill>
                  <a:schemeClr val="accent4">
                    <a:lumMod val="10000"/>
                  </a:schemeClr>
                </a:solidFill>
              </a:rPr>
              <a:t>population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8" name="8 CuadroTexto"/>
          <p:cNvSpPr txBox="1"/>
          <p:nvPr/>
        </p:nvSpPr>
        <p:spPr bwMode="auto">
          <a:xfrm>
            <a:off x="1466780" y="1755259"/>
            <a:ext cx="12160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1000" dirty="0">
                <a:solidFill>
                  <a:schemeClr val="accent4">
                    <a:lumMod val="10000"/>
                  </a:schemeClr>
                </a:solidFill>
              </a:rPr>
              <a:t>Mixed </a:t>
            </a:r>
          </a:p>
          <a:p>
            <a:pPr eaLnBrk="1" hangingPunct="1">
              <a:defRPr/>
            </a:pPr>
            <a:r>
              <a:rPr lang="es-ES" sz="1000" dirty="0" smtClean="0">
                <a:solidFill>
                  <a:schemeClr val="accent4">
                    <a:lumMod val="10000"/>
                  </a:schemeClr>
                </a:solidFill>
              </a:rPr>
              <a:t>Population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478" y="1334857"/>
            <a:ext cx="3430374" cy="3118521"/>
          </a:xfrm>
          <a:prstGeom prst="rect">
            <a:avLst/>
          </a:prstGeom>
        </p:spPr>
      </p:pic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4297399" y="803045"/>
            <a:ext cx="465341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2020 Round Robin Exercise: raw data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Vitrinite – whole rock sample –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wet polished</a:t>
            </a:r>
          </a:p>
        </p:txBody>
      </p:sp>
      <p:sp>
        <p:nvSpPr>
          <p:cNvPr id="26" name="7 Elipse"/>
          <p:cNvSpPr>
            <a:spLocks noChangeArrowheads="1"/>
          </p:cNvSpPr>
          <p:nvPr/>
        </p:nvSpPr>
        <p:spPr bwMode="auto">
          <a:xfrm>
            <a:off x="5595869" y="2524259"/>
            <a:ext cx="296235" cy="447542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27" name="5 Forma libre"/>
          <p:cNvSpPr>
            <a:spLocks/>
          </p:cNvSpPr>
          <p:nvPr/>
        </p:nvSpPr>
        <p:spPr bwMode="auto">
          <a:xfrm rot="9312296">
            <a:off x="6369957" y="1740530"/>
            <a:ext cx="686582" cy="432476"/>
          </a:xfrm>
          <a:custGeom>
            <a:avLst/>
            <a:gdLst>
              <a:gd name="T0" fmla="*/ 0 w 1357541"/>
              <a:gd name="T1" fmla="*/ 258463 h 673339"/>
              <a:gd name="T2" fmla="*/ 895018 w 1357541"/>
              <a:gd name="T3" fmla="*/ 2337696 h 673339"/>
              <a:gd name="T4" fmla="*/ 1623736 w 1357541"/>
              <a:gd name="T5" fmla="*/ 1544428 h 673339"/>
              <a:gd name="T6" fmla="*/ 993417 w 1357541"/>
              <a:gd name="T7" fmla="*/ 1517038 h 673339"/>
              <a:gd name="T8" fmla="*/ 239928 w 1357541"/>
              <a:gd name="T9" fmla="*/ 66906 h 673339"/>
              <a:gd name="T10" fmla="*/ 13014 w 1357541"/>
              <a:gd name="T11" fmla="*/ 239218 h 6733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57541" h="673339">
                <a:moveTo>
                  <a:pt x="0" y="73387"/>
                </a:moveTo>
                <a:cubicBezTo>
                  <a:pt x="204951" y="398331"/>
                  <a:pt x="521882" y="602898"/>
                  <a:pt x="748073" y="663753"/>
                </a:cubicBezTo>
                <a:cubicBezTo>
                  <a:pt x="974264" y="724608"/>
                  <a:pt x="1343441" y="477352"/>
                  <a:pt x="1357148" y="438516"/>
                </a:cubicBezTo>
                <a:cubicBezTo>
                  <a:pt x="1370855" y="399680"/>
                  <a:pt x="1023086" y="500659"/>
                  <a:pt x="830317" y="430739"/>
                </a:cubicBezTo>
                <a:cubicBezTo>
                  <a:pt x="637548" y="360819"/>
                  <a:pt x="307392" y="85562"/>
                  <a:pt x="200537" y="18997"/>
                </a:cubicBezTo>
                <a:cubicBezTo>
                  <a:pt x="93682" y="-47568"/>
                  <a:pt x="27247" y="83390"/>
                  <a:pt x="10877" y="67922"/>
                </a:cubicBezTo>
              </a:path>
            </a:pathLst>
          </a:custGeom>
          <a:noFill/>
          <a:ln w="19050" cap="flat" cmpd="sng" algn="ctr">
            <a:solidFill>
              <a:srgbClr val="FF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8" name="Textfeld 27"/>
          <p:cNvSpPr txBox="1"/>
          <p:nvPr/>
        </p:nvSpPr>
        <p:spPr>
          <a:xfrm>
            <a:off x="5183030" y="1755259"/>
            <a:ext cx="1186543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000" dirty="0">
                <a:solidFill>
                  <a:schemeClr val="accent4">
                    <a:lumMod val="10000"/>
                  </a:schemeClr>
                </a:solidFill>
              </a:rPr>
              <a:t>Mixed </a:t>
            </a:r>
            <a:r>
              <a:rPr lang="es-ES" sz="1000" dirty="0" smtClean="0">
                <a:solidFill>
                  <a:schemeClr val="accent4">
                    <a:lumMod val="10000"/>
                  </a:schemeClr>
                </a:solidFill>
              </a:rPr>
              <a:t>Population</a:t>
            </a:r>
            <a:endParaRPr lang="es-ES" sz="10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r>
              <a:rPr lang="es-ES" sz="1000" dirty="0">
                <a:solidFill>
                  <a:schemeClr val="accent4">
                    <a:lumMod val="10000"/>
                  </a:schemeClr>
                </a:solidFill>
              </a:rPr>
              <a:t>or recycled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0" name="4 Elipse"/>
          <p:cNvSpPr>
            <a:spLocks noChangeArrowheads="1"/>
          </p:cNvSpPr>
          <p:nvPr/>
        </p:nvSpPr>
        <p:spPr bwMode="auto">
          <a:xfrm>
            <a:off x="5805155" y="2320941"/>
            <a:ext cx="849164" cy="1425269"/>
          </a:xfrm>
          <a:prstGeom prst="ellipse">
            <a:avLst/>
          </a:prstGeom>
          <a:noFill/>
          <a:ln w="19050" algn="ctr">
            <a:solidFill>
              <a:srgbClr val="41719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31" name="Textfeld 30"/>
          <p:cNvSpPr txBox="1"/>
          <p:nvPr/>
        </p:nvSpPr>
        <p:spPr>
          <a:xfrm>
            <a:off x="5161307" y="3427583"/>
            <a:ext cx="832279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000" dirty="0" smtClean="0">
                <a:solidFill>
                  <a:schemeClr val="accent4">
                    <a:lumMod val="10000"/>
                  </a:schemeClr>
                </a:solidFill>
              </a:rPr>
              <a:t>Vitrinite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population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3" name="7 Elipse"/>
          <p:cNvSpPr>
            <a:spLocks noChangeArrowheads="1"/>
          </p:cNvSpPr>
          <p:nvPr/>
        </p:nvSpPr>
        <p:spPr bwMode="auto">
          <a:xfrm>
            <a:off x="2165762" y="2748030"/>
            <a:ext cx="296235" cy="447542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34" name="5 Forma libre"/>
          <p:cNvSpPr>
            <a:spLocks/>
          </p:cNvSpPr>
          <p:nvPr/>
        </p:nvSpPr>
        <p:spPr bwMode="auto">
          <a:xfrm rot="11536427">
            <a:off x="2152920" y="2382515"/>
            <a:ext cx="686582" cy="432476"/>
          </a:xfrm>
          <a:custGeom>
            <a:avLst/>
            <a:gdLst>
              <a:gd name="T0" fmla="*/ 0 w 1357541"/>
              <a:gd name="T1" fmla="*/ 258463 h 673339"/>
              <a:gd name="T2" fmla="*/ 895018 w 1357541"/>
              <a:gd name="T3" fmla="*/ 2337696 h 673339"/>
              <a:gd name="T4" fmla="*/ 1623736 w 1357541"/>
              <a:gd name="T5" fmla="*/ 1544428 h 673339"/>
              <a:gd name="T6" fmla="*/ 993417 w 1357541"/>
              <a:gd name="T7" fmla="*/ 1517038 h 673339"/>
              <a:gd name="T8" fmla="*/ 239928 w 1357541"/>
              <a:gd name="T9" fmla="*/ 66906 h 673339"/>
              <a:gd name="T10" fmla="*/ 13014 w 1357541"/>
              <a:gd name="T11" fmla="*/ 239218 h 6733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57541" h="673339">
                <a:moveTo>
                  <a:pt x="0" y="73387"/>
                </a:moveTo>
                <a:cubicBezTo>
                  <a:pt x="204951" y="398331"/>
                  <a:pt x="521882" y="602898"/>
                  <a:pt x="748073" y="663753"/>
                </a:cubicBezTo>
                <a:cubicBezTo>
                  <a:pt x="974264" y="724608"/>
                  <a:pt x="1343441" y="477352"/>
                  <a:pt x="1357148" y="438516"/>
                </a:cubicBezTo>
                <a:cubicBezTo>
                  <a:pt x="1370855" y="399680"/>
                  <a:pt x="1023086" y="500659"/>
                  <a:pt x="830317" y="430739"/>
                </a:cubicBezTo>
                <a:cubicBezTo>
                  <a:pt x="637548" y="360819"/>
                  <a:pt x="307392" y="85562"/>
                  <a:pt x="200537" y="18997"/>
                </a:cubicBezTo>
                <a:cubicBezTo>
                  <a:pt x="93682" y="-47568"/>
                  <a:pt x="27247" y="83390"/>
                  <a:pt x="10877" y="67922"/>
                </a:cubicBezTo>
              </a:path>
            </a:pathLst>
          </a:custGeom>
          <a:noFill/>
          <a:ln w="19050" cap="flat" cmpd="sng" algn="ctr">
            <a:solidFill>
              <a:srgbClr val="FF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6" name="7 Elipse"/>
          <p:cNvSpPr>
            <a:spLocks noChangeArrowheads="1"/>
          </p:cNvSpPr>
          <p:nvPr/>
        </p:nvSpPr>
        <p:spPr bwMode="auto">
          <a:xfrm>
            <a:off x="2730759" y="2809804"/>
            <a:ext cx="296235" cy="447542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  <p:cxnSp>
        <p:nvCxnSpPr>
          <p:cNvPr id="37" name="Gerade Verbindung mit Pfeil 36"/>
          <p:cNvCxnSpPr/>
          <p:nvPr/>
        </p:nvCxnSpPr>
        <p:spPr bwMode="auto">
          <a:xfrm>
            <a:off x="2225292" y="2249463"/>
            <a:ext cx="236705" cy="2329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41" name="8 CuadroTexto"/>
          <p:cNvSpPr txBox="1"/>
          <p:nvPr/>
        </p:nvSpPr>
        <p:spPr bwMode="auto">
          <a:xfrm>
            <a:off x="1245972" y="2591549"/>
            <a:ext cx="1216025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00" dirty="0" smtClean="0">
                <a:solidFill>
                  <a:schemeClr val="accent4">
                    <a:lumMod val="10000"/>
                  </a:schemeClr>
                </a:solidFill>
              </a:rPr>
              <a:t>High SMSD</a:t>
            </a:r>
            <a:endParaRPr lang="en-US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42" name="Gerade Verbindung mit Pfeil 41"/>
          <p:cNvCxnSpPr/>
          <p:nvPr/>
        </p:nvCxnSpPr>
        <p:spPr bwMode="auto">
          <a:xfrm>
            <a:off x="1929057" y="2797880"/>
            <a:ext cx="236705" cy="2329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46" name="8 CuadroTexto"/>
          <p:cNvSpPr txBox="1"/>
          <p:nvPr/>
        </p:nvSpPr>
        <p:spPr bwMode="auto">
          <a:xfrm>
            <a:off x="4665322" y="2209519"/>
            <a:ext cx="1216025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00" dirty="0" smtClean="0">
                <a:solidFill>
                  <a:schemeClr val="accent4">
                    <a:lumMod val="10000"/>
                  </a:schemeClr>
                </a:solidFill>
              </a:rPr>
              <a:t>High SMSD</a:t>
            </a:r>
            <a:endParaRPr lang="en-US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47" name="Gerade Verbindung mit Pfeil 46"/>
          <p:cNvCxnSpPr/>
          <p:nvPr/>
        </p:nvCxnSpPr>
        <p:spPr bwMode="auto">
          <a:xfrm>
            <a:off x="5348407" y="2415850"/>
            <a:ext cx="236705" cy="2329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543452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D5157D-0FA0-34F3-576E-F7A4BF60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32AC8-AA64-439B-8F4F-2CB1188EB1C7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89" y="803046"/>
            <a:ext cx="6696075" cy="166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The aims of the IDOM WG are as follows: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 </a:t>
            </a:r>
            <a:endParaRPr lang="de-DE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1. to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examine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 and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asses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 a potential suitability of the ICCP-TSOP Classification System of DOM in identification of organic components in whole rock pellets,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2. to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modify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, if necessary the ICCP definitions of liptinite macerals (lamalginite, telalginite and bituminite (ICCP, 1993).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451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060" y="3174651"/>
            <a:ext cx="2668192" cy="1603933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809" y="1443384"/>
            <a:ext cx="2662443" cy="1677534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01" y="3174651"/>
            <a:ext cx="2924302" cy="1603933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Vitrinite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polished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600" y="1335088"/>
            <a:ext cx="2924303" cy="1800925"/>
          </a:xfrm>
          <a:prstGeom prst="rect">
            <a:avLst/>
          </a:prstGeom>
        </p:spPr>
      </p:pic>
      <p:cxnSp>
        <p:nvCxnSpPr>
          <p:cNvPr id="19" name="Gerader Verbinder 18"/>
          <p:cNvCxnSpPr/>
          <p:nvPr/>
        </p:nvCxnSpPr>
        <p:spPr bwMode="auto">
          <a:xfrm flipH="1" flipV="1">
            <a:off x="1893197" y="2337519"/>
            <a:ext cx="9727" cy="570809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1" name="Gerader Verbinder 20"/>
          <p:cNvCxnSpPr/>
          <p:nvPr/>
        </p:nvCxnSpPr>
        <p:spPr bwMode="auto">
          <a:xfrm flipV="1">
            <a:off x="1912652" y="3904551"/>
            <a:ext cx="1" cy="64528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5" name="Gerade Verbindung mit Pfeil 24"/>
          <p:cNvCxnSpPr/>
          <p:nvPr/>
        </p:nvCxnSpPr>
        <p:spPr bwMode="auto">
          <a:xfrm flipH="1">
            <a:off x="2105696" y="2110685"/>
            <a:ext cx="245482" cy="3427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6" name="Textfeld 25"/>
          <p:cNvSpPr txBox="1"/>
          <p:nvPr/>
        </p:nvSpPr>
        <p:spPr>
          <a:xfrm>
            <a:off x="2170091" y="1909072"/>
            <a:ext cx="11129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accent4">
                    <a:lumMod val="10000"/>
                  </a:schemeClr>
                </a:solidFill>
              </a:rPr>
              <a:t>2nd </a:t>
            </a:r>
            <a:r>
              <a:rPr lang="de-DE" sz="1000" dirty="0" err="1">
                <a:solidFill>
                  <a:schemeClr val="accent4">
                    <a:lumMod val="10000"/>
                  </a:schemeClr>
                </a:solidFill>
              </a:rPr>
              <a:t>population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28" name="Gerade Verbindung mit Pfeil 27"/>
          <p:cNvCxnSpPr/>
          <p:nvPr/>
        </p:nvCxnSpPr>
        <p:spPr bwMode="auto">
          <a:xfrm flipH="1">
            <a:off x="2089659" y="3807414"/>
            <a:ext cx="245482" cy="3427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9" name="Textfeld 28"/>
          <p:cNvSpPr txBox="1"/>
          <p:nvPr/>
        </p:nvSpPr>
        <p:spPr>
          <a:xfrm>
            <a:off x="2154054" y="3605801"/>
            <a:ext cx="11129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accent4">
                    <a:lumMod val="10000"/>
                  </a:schemeClr>
                </a:solidFill>
              </a:rPr>
              <a:t>2nd </a:t>
            </a:r>
            <a:r>
              <a:rPr lang="de-DE" sz="1000" dirty="0" err="1">
                <a:solidFill>
                  <a:schemeClr val="accent4">
                    <a:lumMod val="10000"/>
                  </a:schemeClr>
                </a:solidFill>
              </a:rPr>
              <a:t>population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32" name="Gerader Verbinder 31"/>
          <p:cNvCxnSpPr/>
          <p:nvPr/>
        </p:nvCxnSpPr>
        <p:spPr bwMode="auto">
          <a:xfrm flipV="1">
            <a:off x="4899187" y="2263043"/>
            <a:ext cx="1" cy="64528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8" name="Gerader Verbinder 37"/>
          <p:cNvCxnSpPr/>
          <p:nvPr/>
        </p:nvCxnSpPr>
        <p:spPr bwMode="auto">
          <a:xfrm flipV="1">
            <a:off x="4859542" y="3922545"/>
            <a:ext cx="1" cy="64528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76275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61" y="1723252"/>
            <a:ext cx="5431536" cy="273710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Vitrinite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re-polished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749584" y="2057925"/>
            <a:ext cx="1777285" cy="581524"/>
          </a:xfrm>
          <a:prstGeom prst="rect">
            <a:avLst/>
          </a:prstGeom>
          <a:noFill/>
          <a:ln w="38100"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000" dirty="0" smtClean="0"/>
              <a:t>Solid bitumen</a:t>
            </a:r>
          </a:p>
        </p:txBody>
      </p:sp>
      <p:cxnSp>
        <p:nvCxnSpPr>
          <p:cNvPr id="15" name="Gekrümmter Verbinder 14"/>
          <p:cNvCxnSpPr/>
          <p:nvPr/>
        </p:nvCxnSpPr>
        <p:spPr>
          <a:xfrm rot="5400000">
            <a:off x="3165603" y="2617934"/>
            <a:ext cx="431644" cy="154547"/>
          </a:xfrm>
          <a:prstGeom prst="curvedConnector3">
            <a:avLst>
              <a:gd name="adj1" fmla="val 5447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1232632" y="2637514"/>
            <a:ext cx="1530385" cy="581524"/>
          </a:xfrm>
          <a:prstGeom prst="rect">
            <a:avLst/>
          </a:prstGeom>
          <a:noFill/>
          <a:ln w="38100"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000" dirty="0" smtClean="0"/>
              <a:t>Bituminite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5102853" y="2397353"/>
            <a:ext cx="1561315" cy="799532"/>
          </a:xfrm>
          <a:prstGeom prst="rect">
            <a:avLst/>
          </a:prstGeom>
          <a:noFill/>
          <a:ln w="38100"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000" dirty="0" smtClean="0"/>
              <a:t>Recycled vitrinite or Inertinite ?</a:t>
            </a:r>
          </a:p>
        </p:txBody>
      </p:sp>
      <p:cxnSp>
        <p:nvCxnSpPr>
          <p:cNvPr id="36" name="Gerader Verbinder 35"/>
          <p:cNvCxnSpPr/>
          <p:nvPr/>
        </p:nvCxnSpPr>
        <p:spPr bwMode="auto">
          <a:xfrm flipV="1">
            <a:off x="4284816" y="3351307"/>
            <a:ext cx="1" cy="64528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7" name="Abgerundetes Rechteck 36"/>
          <p:cNvSpPr/>
          <p:nvPr/>
        </p:nvSpPr>
        <p:spPr bwMode="auto">
          <a:xfrm>
            <a:off x="1297076" y="2797119"/>
            <a:ext cx="1072637" cy="1199473"/>
          </a:xfrm>
          <a:prstGeom prst="roundRect">
            <a:avLst/>
          </a:prstGeom>
          <a:noFill/>
          <a:ln w="22225" cap="flat" cmpd="sng" algn="ctr">
            <a:solidFill>
              <a:schemeClr val="tx1">
                <a:lumMod val="95000"/>
                <a:lumOff val="5000"/>
              </a:schemeClr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Abgerundetes Rechteck 38"/>
          <p:cNvSpPr/>
          <p:nvPr/>
        </p:nvSpPr>
        <p:spPr bwMode="auto">
          <a:xfrm>
            <a:off x="2390355" y="2914181"/>
            <a:ext cx="764969" cy="1082412"/>
          </a:xfrm>
          <a:prstGeom prst="roundRect">
            <a:avLst/>
          </a:prstGeom>
          <a:noFill/>
          <a:ln w="22225" cap="flat" cmpd="sng" algn="ctr">
            <a:solidFill>
              <a:schemeClr val="tx1">
                <a:lumMod val="95000"/>
                <a:lumOff val="5000"/>
              </a:schemeClr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886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7" y="1599309"/>
            <a:ext cx="3659286" cy="2722272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Vitrinite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polishing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25" y="1590207"/>
            <a:ext cx="3671520" cy="273137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826686" y="2723115"/>
            <a:ext cx="435651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000" dirty="0" smtClean="0"/>
              <a:t>V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0559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7" y="1590208"/>
            <a:ext cx="3659286" cy="2755227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Vitrinite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polishing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313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25" y="1590208"/>
            <a:ext cx="3659286" cy="27339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5" y="1588126"/>
            <a:ext cx="3662085" cy="272435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Solid bitumen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polishing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07937" y="3365962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960040" y="2817475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8101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07" y="1598225"/>
            <a:ext cx="3653603" cy="272970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5" y="1590208"/>
            <a:ext cx="3643657" cy="2722272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Solid bitumen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polishing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36663" y="2838726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377633" y="2408192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2027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26" y="1598226"/>
            <a:ext cx="3668454" cy="272909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5" y="1571432"/>
            <a:ext cx="3643657" cy="2710645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Solid bitumen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polishing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81372" y="2799538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500538" y="1976900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cxnSp>
        <p:nvCxnSpPr>
          <p:cNvPr id="11" name="Gewinkelter Verbinder 10"/>
          <p:cNvCxnSpPr/>
          <p:nvPr/>
        </p:nvCxnSpPr>
        <p:spPr>
          <a:xfrm rot="5400000" flipH="1" flipV="1">
            <a:off x="2158160" y="2860620"/>
            <a:ext cx="326466" cy="20430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winkelter Verbinder 12"/>
          <p:cNvCxnSpPr/>
          <p:nvPr/>
        </p:nvCxnSpPr>
        <p:spPr>
          <a:xfrm rot="10800000" flipV="1">
            <a:off x="5433090" y="2381534"/>
            <a:ext cx="404740" cy="22843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7469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27" y="1598226"/>
            <a:ext cx="3668454" cy="274079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5" y="1571432"/>
            <a:ext cx="3643657" cy="2722272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Solid bitumen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polishing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862054" y="2671791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073865" y="2495751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003090" y="3125522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836800" y="2547965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716419" y="3125522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615680" y="2641806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3216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26" y="1599540"/>
            <a:ext cx="3652785" cy="272909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5" y="1598226"/>
            <a:ext cx="3632925" cy="271425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Solid bitumen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polishing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96837" y="1900913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600" dirty="0" err="1">
                <a:solidFill>
                  <a:schemeClr val="bg1"/>
                </a:solidFill>
              </a:rPr>
              <a:t>sb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1" name="Gewinkelter Verbinder 10"/>
          <p:cNvCxnSpPr/>
          <p:nvPr/>
        </p:nvCxnSpPr>
        <p:spPr>
          <a:xfrm rot="5400000" flipH="1" flipV="1">
            <a:off x="2232722" y="1729061"/>
            <a:ext cx="342776" cy="289842"/>
          </a:xfrm>
          <a:prstGeom prst="bentConnector3">
            <a:avLst>
              <a:gd name="adj1" fmla="val 50000"/>
            </a:avLst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winkelter Verbinder 11"/>
          <p:cNvCxnSpPr/>
          <p:nvPr/>
        </p:nvCxnSpPr>
        <p:spPr>
          <a:xfrm flipV="1">
            <a:off x="2367320" y="2149738"/>
            <a:ext cx="489821" cy="11527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5105174" y="2630345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600" dirty="0" err="1">
                <a:solidFill>
                  <a:schemeClr val="bg1"/>
                </a:solidFill>
              </a:rPr>
              <a:t>sb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5" name="Gewinkelter Verbinder 14"/>
          <p:cNvCxnSpPr/>
          <p:nvPr/>
        </p:nvCxnSpPr>
        <p:spPr>
          <a:xfrm rot="16200000" flipH="1">
            <a:off x="5148613" y="2982615"/>
            <a:ext cx="258638" cy="135622"/>
          </a:xfrm>
          <a:prstGeom prst="bentConnector3">
            <a:avLst>
              <a:gd name="adj1" fmla="val 61544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1428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225" y="1590208"/>
            <a:ext cx="3659286" cy="273527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65" y="1590208"/>
            <a:ext cx="3641897" cy="2722272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Solid bitumen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polishing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2440" y="2969875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453154" y="3122275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029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D5157D-0FA0-34F3-576E-F7A4BF60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32AC8-AA64-439B-8F4F-2CB1188EB1C7}" type="slidenum">
              <a:rPr lang="en-US" smtClean="0"/>
              <a:t>3</a:t>
            </a:fld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89" y="803046"/>
            <a:ext cx="5048104" cy="342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Achievements of the IDOM WG are as follows: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 </a:t>
            </a:r>
            <a:endParaRPr lang="de-DE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1. Running round robin exercises in 2006, 2009, 2011, 2016, 2018, 2020, and 2022.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2.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Publication of results from the 2006, 2009, and 2011 round robin exercises in 2017 in: </a:t>
            </a:r>
            <a:r>
              <a:rPr lang="en-GB" altLang="de-DE" sz="1400" b="0" dirty="0">
                <a:solidFill>
                  <a:srgbClr val="0070C0"/>
                </a:solidFill>
                <a:latin typeface="+mn-lt"/>
              </a:rPr>
              <a:t>Kus et al. (2017)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. </a:t>
            </a: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endParaRPr lang="en-GB" altLang="de-DE" sz="1400" b="0" dirty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3. Contribution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of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results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of the IDOM round robin exercises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to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the Classification of liptinite – ICCP System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1994 in </a:t>
            </a:r>
            <a:r>
              <a:rPr lang="en-GB" altLang="de-DE" sz="1400" b="0" dirty="0" smtClean="0">
                <a:solidFill>
                  <a:srgbClr val="0070C0"/>
                </a:solidFill>
                <a:latin typeface="+mn-lt"/>
              </a:rPr>
              <a:t>Pickel </a:t>
            </a:r>
            <a:r>
              <a:rPr lang="en-GB" altLang="de-DE" sz="1400" b="0" dirty="0">
                <a:solidFill>
                  <a:srgbClr val="0070C0"/>
                </a:solidFill>
                <a:latin typeface="+mn-lt"/>
              </a:rPr>
              <a:t>et al. (2017</a:t>
            </a:r>
            <a:r>
              <a:rPr lang="en-GB" altLang="de-DE" sz="1400" b="0" dirty="0" smtClean="0">
                <a:solidFill>
                  <a:srgbClr val="0070C0"/>
                </a:solidFill>
                <a:latin typeface="+mn-lt"/>
              </a:rPr>
              <a:t>)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>
              <a:buNone/>
              <a:defRPr/>
            </a:pPr>
            <a:endParaRPr lang="en-GB" altLang="de-DE" sz="1400" b="0" dirty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4. Preparation of Case study of maturity series with Posidonia Shale from Hills area in Lower Saxoany Basin, Germany in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2013 and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2014. </a:t>
            </a: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028" y="2967243"/>
            <a:ext cx="2607210" cy="140516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028" y="784470"/>
            <a:ext cx="2607210" cy="20262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9696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225" y="1590208"/>
            <a:ext cx="3659286" cy="273527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65" y="1590208"/>
            <a:ext cx="3641897" cy="2722272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Solid bitumen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polishing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64" y="1590208"/>
            <a:ext cx="3619398" cy="270545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091912" y="3373676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cxnSp>
        <p:nvCxnSpPr>
          <p:cNvPr id="8" name="Gewinkelter Verbinder 7"/>
          <p:cNvCxnSpPr/>
          <p:nvPr/>
        </p:nvCxnSpPr>
        <p:spPr>
          <a:xfrm rot="5400000" flipH="1" flipV="1">
            <a:off x="2305296" y="3183927"/>
            <a:ext cx="342776" cy="289842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898733" y="3374887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cxnSp>
        <p:nvCxnSpPr>
          <p:cNvPr id="17" name="Gewinkelter Verbinder 16"/>
          <p:cNvCxnSpPr/>
          <p:nvPr/>
        </p:nvCxnSpPr>
        <p:spPr>
          <a:xfrm rot="5400000" flipH="1" flipV="1">
            <a:off x="6112117" y="3185138"/>
            <a:ext cx="342776" cy="289842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54887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5" y="1590208"/>
            <a:ext cx="3662085" cy="275733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26" y="1590208"/>
            <a:ext cx="3615518" cy="2722272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</a:rPr>
              <a:t>Solid bitumen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polishing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583092" y="3307308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cxnSp>
        <p:nvCxnSpPr>
          <p:cNvPr id="11" name="Gewinkelter Verbinder 10"/>
          <p:cNvCxnSpPr/>
          <p:nvPr/>
        </p:nvCxnSpPr>
        <p:spPr>
          <a:xfrm rot="5400000" flipH="1" flipV="1">
            <a:off x="1796476" y="3117559"/>
            <a:ext cx="342776" cy="289842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5252361" y="3309860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cxnSp>
        <p:nvCxnSpPr>
          <p:cNvPr id="15" name="Gewinkelter Verbinder 14"/>
          <p:cNvCxnSpPr/>
          <p:nvPr/>
        </p:nvCxnSpPr>
        <p:spPr>
          <a:xfrm rot="5400000" flipH="1" flipV="1">
            <a:off x="5465745" y="3120111"/>
            <a:ext cx="342776" cy="289842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6156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27" y="1590208"/>
            <a:ext cx="3615518" cy="272227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5" y="1590208"/>
            <a:ext cx="3662086" cy="2757335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</a:rPr>
              <a:t>Solid bitumen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polishing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91623" y="2632551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cxnSp>
        <p:nvCxnSpPr>
          <p:cNvPr id="11" name="Gewinkelter Verbinder 10"/>
          <p:cNvCxnSpPr/>
          <p:nvPr/>
        </p:nvCxnSpPr>
        <p:spPr>
          <a:xfrm>
            <a:off x="1331474" y="2759111"/>
            <a:ext cx="666932" cy="146321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4591907" y="2632551"/>
            <a:ext cx="584730" cy="581524"/>
          </a:xfrm>
          <a:prstGeom prst="rect">
            <a:avLst/>
          </a:prstGeom>
          <a:noFill/>
          <a:ln w="38100"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err="1" smtClean="0">
                <a:solidFill>
                  <a:srgbClr val="FFFF00"/>
                </a:solidFill>
              </a:rPr>
              <a:t>sb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cxnSp>
        <p:nvCxnSpPr>
          <p:cNvPr id="13" name="Gewinkelter Verbinder 12"/>
          <p:cNvCxnSpPr/>
          <p:nvPr/>
        </p:nvCxnSpPr>
        <p:spPr>
          <a:xfrm>
            <a:off x="4831758" y="2759111"/>
            <a:ext cx="666932" cy="146321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00688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29" y="1590208"/>
            <a:ext cx="3662086" cy="273604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6" y="1590208"/>
            <a:ext cx="3662086" cy="273604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172303" y="1601950"/>
            <a:ext cx="1106935" cy="581524"/>
          </a:xfrm>
          <a:prstGeom prst="rect">
            <a:avLst/>
          </a:prstGeom>
          <a:noFill/>
          <a:ln w="38100"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smtClean="0">
                <a:solidFill>
                  <a:srgbClr val="FFFF00"/>
                </a:solidFill>
              </a:rPr>
              <a:t>Lam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</a:rPr>
              <a:t>Lamalginite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polishing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11" name="Gewinkelter Verbinder 10"/>
          <p:cNvCxnSpPr/>
          <p:nvPr/>
        </p:nvCxnSpPr>
        <p:spPr>
          <a:xfrm rot="10800000" flipV="1">
            <a:off x="1097280" y="1990163"/>
            <a:ext cx="473528" cy="111679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4278936" y="2690382"/>
            <a:ext cx="1106935" cy="581524"/>
          </a:xfrm>
          <a:prstGeom prst="rect">
            <a:avLst/>
          </a:prstGeom>
          <a:noFill/>
          <a:ln w="38100"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smtClean="0">
                <a:solidFill>
                  <a:srgbClr val="FFFF00"/>
                </a:solidFill>
              </a:rPr>
              <a:t>B-</a:t>
            </a:r>
            <a:r>
              <a:rPr lang="en-US" sz="1600" dirty="0" err="1" smtClean="0">
                <a:solidFill>
                  <a:srgbClr val="FFFF00"/>
                </a:solidFill>
              </a:rPr>
              <a:t>ite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cxnSp>
        <p:nvCxnSpPr>
          <p:cNvPr id="17" name="Gewinkelter Verbinder 16"/>
          <p:cNvCxnSpPr/>
          <p:nvPr/>
        </p:nvCxnSpPr>
        <p:spPr>
          <a:xfrm rot="5400000" flipH="1" flipV="1">
            <a:off x="4892986" y="2789818"/>
            <a:ext cx="291518" cy="230103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winkelter Verbinder 19"/>
          <p:cNvCxnSpPr/>
          <p:nvPr/>
        </p:nvCxnSpPr>
        <p:spPr>
          <a:xfrm rot="10800000" flipV="1">
            <a:off x="1857081" y="2621884"/>
            <a:ext cx="473528" cy="111679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1952464" y="2230101"/>
            <a:ext cx="1106935" cy="581524"/>
          </a:xfrm>
          <a:prstGeom prst="rect">
            <a:avLst/>
          </a:prstGeom>
          <a:noFill/>
          <a:ln w="38100"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smtClean="0">
                <a:solidFill>
                  <a:srgbClr val="FFFF00"/>
                </a:solidFill>
              </a:rPr>
              <a:t>B-</a:t>
            </a:r>
            <a:r>
              <a:rPr lang="en-US" sz="1600" dirty="0" err="1" smtClean="0">
                <a:solidFill>
                  <a:srgbClr val="FFFF00"/>
                </a:solidFill>
              </a:rPr>
              <a:t>ite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099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4210976" cy="379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Vitrinite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</a:rPr>
              <a:t>No evidence </a:t>
            </a:r>
            <a:r>
              <a:rPr lang="en-GB" altLang="de-DE" sz="1400" b="0" dirty="0">
                <a:solidFill>
                  <a:schemeClr val="tx1"/>
                </a:solidFill>
              </a:rPr>
              <a:t>for scratches, plucking, or topographic relief, unlike in the prior 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preparation.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</a:rPr>
              <a:t>Presence </a:t>
            </a:r>
            <a:r>
              <a:rPr lang="en-GB" altLang="de-DE" sz="1400" b="0" dirty="0">
                <a:solidFill>
                  <a:schemeClr val="tx1"/>
                </a:solidFill>
              </a:rPr>
              <a:t>of tarnish 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residues </a:t>
            </a:r>
            <a:r>
              <a:rPr lang="en-GB" altLang="de-DE" sz="1400" b="0" dirty="0">
                <a:solidFill>
                  <a:schemeClr val="tx1"/>
                </a:solidFill>
              </a:rPr>
              <a:t>was avoided for reflectance measurement and description of vitrinite and 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bituminite. </a:t>
            </a:r>
          </a:p>
          <a:p>
            <a:pPr>
              <a:buNone/>
              <a:defRPr/>
            </a:pPr>
            <a:endParaRPr lang="en-GB" altLang="de-DE" sz="1400" b="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</a:rPr>
              <a:t>Vitrinite </a:t>
            </a:r>
            <a:r>
              <a:rPr lang="en-GB" altLang="de-DE" sz="1400" b="0" dirty="0">
                <a:solidFill>
                  <a:schemeClr val="tx1"/>
                </a:solidFill>
              </a:rPr>
              <a:t>particles being more available for the reflectance 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measurements.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</a:rPr>
              <a:t>Improved </a:t>
            </a:r>
            <a:r>
              <a:rPr lang="en-GB" altLang="de-DE" sz="1400" b="0" dirty="0">
                <a:solidFill>
                  <a:schemeClr val="tx1"/>
                </a:solidFill>
              </a:rPr>
              <a:t>the surface quality of both vitrinite and bituminite for reflectance 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measurements.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>
                <a:solidFill>
                  <a:schemeClr val="tx1"/>
                </a:solidFill>
              </a:rPr>
              <a:t>I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ncreased ability </a:t>
            </a:r>
            <a:r>
              <a:rPr lang="en-GB" altLang="de-DE" sz="1400" b="0" dirty="0">
                <a:solidFill>
                  <a:schemeClr val="tx1"/>
                </a:solidFill>
              </a:rPr>
              <a:t>of a participant to discern between vitrinite and other components in the 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sample.</a:t>
            </a:r>
            <a:endParaRPr lang="en-GB" altLang="de-DE" sz="1400" b="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16D9B312-888B-728C-0460-BBC4BAE0D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166" y="1105207"/>
            <a:ext cx="4052778" cy="2613266"/>
          </a:xfrm>
          <a:prstGeom prst="rect">
            <a:avLst/>
          </a:prstGeom>
        </p:spPr>
      </p:pic>
      <p:cxnSp>
        <p:nvCxnSpPr>
          <p:cNvPr id="14" name="Straight Arrow Connector 3">
            <a:extLst>
              <a:ext uri="{FF2B5EF4-FFF2-40B4-BE49-F238E27FC236}">
                <a16:creationId xmlns:a16="http://schemas.microsoft.com/office/drawing/2014/main" id="{EC87AC89-84A4-8623-62A9-EF9120AD4C05}"/>
              </a:ext>
            </a:extLst>
          </p:cNvPr>
          <p:cNvCxnSpPr/>
          <p:nvPr/>
        </p:nvCxnSpPr>
        <p:spPr>
          <a:xfrm flipH="1">
            <a:off x="6020181" y="1304051"/>
            <a:ext cx="341982" cy="34065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538333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573" y="2530583"/>
            <a:ext cx="4354243" cy="177747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13" y="2530583"/>
            <a:ext cx="4427295" cy="178837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4007210" cy="15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 raw data (N-16)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Bituminite – whole rock sample –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polished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GM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0.34%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0.13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0.49%)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GSD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0.094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PSD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0.019– 0.142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Three high UMSDs (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1.601≥ </a:t>
            </a:r>
            <a:r>
              <a:rPr lang="en-GB" altLang="de-DE" sz="1400" b="0" dirty="0">
                <a:solidFill>
                  <a:schemeClr val="tx1"/>
                </a:solidFill>
              </a:rPr>
              <a:t>UMSD 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≤2.181)</a:t>
            </a: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7" name="8 Conector recto"/>
          <p:cNvSpPr>
            <a:spLocks noChangeShapeType="1"/>
          </p:cNvSpPr>
          <p:nvPr/>
        </p:nvSpPr>
        <p:spPr bwMode="auto">
          <a:xfrm flipV="1">
            <a:off x="591643" y="3665361"/>
            <a:ext cx="3705756" cy="6397"/>
          </a:xfrm>
          <a:prstGeom prst="line">
            <a:avLst/>
          </a:prstGeom>
          <a:noFill/>
          <a:ln w="12700" algn="ctr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8 Conector recto"/>
          <p:cNvSpPr>
            <a:spLocks noChangeShapeType="1"/>
          </p:cNvSpPr>
          <p:nvPr/>
        </p:nvSpPr>
        <p:spPr bwMode="auto">
          <a:xfrm flipV="1">
            <a:off x="592877" y="3629547"/>
            <a:ext cx="3714697" cy="6398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9 CuadroTexto"/>
          <p:cNvSpPr txBox="1"/>
          <p:nvPr/>
        </p:nvSpPr>
        <p:spPr>
          <a:xfrm>
            <a:off x="3814196" y="3277417"/>
            <a:ext cx="691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sz="900" dirty="0" smtClean="0">
                <a:solidFill>
                  <a:srgbClr val="FF0000"/>
                </a:solidFill>
              </a:rPr>
              <a:t>Median (0.378) 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4297399" y="803045"/>
            <a:ext cx="4653417" cy="15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2020 Round Robin Exercise: raw data (N-19)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Bituminite – whole rock sample –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wet polished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GM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0.35%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0.09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0.59%)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GSD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0.170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PSD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0.043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0.283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Two high 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UMSDs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(1.497≥PSD≤1.556)</a:t>
            </a:r>
          </a:p>
        </p:txBody>
      </p:sp>
      <p:sp>
        <p:nvSpPr>
          <p:cNvPr id="26" name="Ellipse 2"/>
          <p:cNvSpPr>
            <a:spLocks noChangeArrowheads="1"/>
          </p:cNvSpPr>
          <p:nvPr/>
        </p:nvSpPr>
        <p:spPr bwMode="auto">
          <a:xfrm>
            <a:off x="6816436" y="3248673"/>
            <a:ext cx="163512" cy="341291"/>
          </a:xfrm>
          <a:prstGeom prst="ellipse">
            <a:avLst/>
          </a:prstGeom>
          <a:solidFill>
            <a:srgbClr val="FF0000">
              <a:alpha val="26000"/>
            </a:srgbClr>
          </a:solidFill>
          <a:ln w="9525" algn="ctr">
            <a:solidFill>
              <a:schemeClr val="bg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27" name="Ellipse 2"/>
          <p:cNvSpPr>
            <a:spLocks noChangeArrowheads="1"/>
          </p:cNvSpPr>
          <p:nvPr/>
        </p:nvSpPr>
        <p:spPr bwMode="auto">
          <a:xfrm>
            <a:off x="7074545" y="3248672"/>
            <a:ext cx="163512" cy="341291"/>
          </a:xfrm>
          <a:prstGeom prst="ellipse">
            <a:avLst/>
          </a:prstGeom>
          <a:solidFill>
            <a:srgbClr val="FF0000">
              <a:alpha val="26000"/>
            </a:srgbClr>
          </a:solidFill>
          <a:ln w="9525" algn="ctr">
            <a:solidFill>
              <a:schemeClr val="bg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29" name="Ellipse 2"/>
          <p:cNvSpPr>
            <a:spLocks noChangeArrowheads="1"/>
          </p:cNvSpPr>
          <p:nvPr/>
        </p:nvSpPr>
        <p:spPr bwMode="auto">
          <a:xfrm>
            <a:off x="1447443" y="3699246"/>
            <a:ext cx="163512" cy="341291"/>
          </a:xfrm>
          <a:prstGeom prst="ellipse">
            <a:avLst/>
          </a:prstGeom>
          <a:solidFill>
            <a:srgbClr val="FF0000">
              <a:alpha val="26000"/>
            </a:srgbClr>
          </a:solidFill>
          <a:ln w="9525" algn="ctr">
            <a:solidFill>
              <a:schemeClr val="bg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32" name="Ellipse 2"/>
          <p:cNvSpPr>
            <a:spLocks noChangeArrowheads="1"/>
          </p:cNvSpPr>
          <p:nvPr/>
        </p:nvSpPr>
        <p:spPr bwMode="auto">
          <a:xfrm>
            <a:off x="766077" y="3340655"/>
            <a:ext cx="163512" cy="341291"/>
          </a:xfrm>
          <a:prstGeom prst="ellipse">
            <a:avLst/>
          </a:prstGeom>
          <a:solidFill>
            <a:srgbClr val="FF0000">
              <a:alpha val="26000"/>
            </a:srgbClr>
          </a:solidFill>
          <a:ln w="9525" algn="ctr">
            <a:solidFill>
              <a:schemeClr val="bg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34" name="Ellipse 2"/>
          <p:cNvSpPr>
            <a:spLocks noChangeArrowheads="1"/>
          </p:cNvSpPr>
          <p:nvPr/>
        </p:nvSpPr>
        <p:spPr bwMode="auto">
          <a:xfrm>
            <a:off x="3152002" y="3442733"/>
            <a:ext cx="163512" cy="341291"/>
          </a:xfrm>
          <a:prstGeom prst="ellipse">
            <a:avLst/>
          </a:prstGeom>
          <a:solidFill>
            <a:srgbClr val="FF0000">
              <a:alpha val="26000"/>
            </a:srgbClr>
          </a:solidFill>
          <a:ln w="9525" algn="ctr">
            <a:solidFill>
              <a:schemeClr val="bg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35" name="8 Conector recto"/>
          <p:cNvSpPr>
            <a:spLocks noChangeShapeType="1"/>
          </p:cNvSpPr>
          <p:nvPr/>
        </p:nvSpPr>
        <p:spPr bwMode="auto">
          <a:xfrm>
            <a:off x="5069033" y="3669004"/>
            <a:ext cx="3658317" cy="0"/>
          </a:xfrm>
          <a:prstGeom prst="line">
            <a:avLst/>
          </a:prstGeom>
          <a:noFill/>
          <a:ln w="12700" algn="ctr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8 Conector recto"/>
          <p:cNvSpPr>
            <a:spLocks noChangeShapeType="1"/>
          </p:cNvSpPr>
          <p:nvPr/>
        </p:nvSpPr>
        <p:spPr bwMode="auto">
          <a:xfrm flipV="1">
            <a:off x="5069033" y="3551455"/>
            <a:ext cx="365831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9 CuadroTexto"/>
          <p:cNvSpPr txBox="1"/>
          <p:nvPr/>
        </p:nvSpPr>
        <p:spPr>
          <a:xfrm>
            <a:off x="8225608" y="3248672"/>
            <a:ext cx="691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sz="900" dirty="0" smtClean="0">
                <a:solidFill>
                  <a:srgbClr val="FF0000"/>
                </a:solidFill>
              </a:rPr>
              <a:t>Median (0.413) 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21" name="Ellipse 2"/>
          <p:cNvSpPr>
            <a:spLocks noChangeArrowheads="1"/>
          </p:cNvSpPr>
          <p:nvPr/>
        </p:nvSpPr>
        <p:spPr bwMode="auto">
          <a:xfrm>
            <a:off x="8134408" y="3184375"/>
            <a:ext cx="163512" cy="341291"/>
          </a:xfrm>
          <a:prstGeom prst="ellipse">
            <a:avLst/>
          </a:prstGeom>
          <a:solidFill>
            <a:srgbClr val="FF0000">
              <a:alpha val="26000"/>
            </a:srgbClr>
          </a:solidFill>
          <a:ln w="9525" algn="ctr">
            <a:solidFill>
              <a:schemeClr val="bg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0808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9" y="1017248"/>
            <a:ext cx="3607733" cy="326062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89" y="803046"/>
            <a:ext cx="8853811" cy="27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Difference in </a:t>
            </a:r>
            <a:r>
              <a:rPr lang="en-GB" altLang="de-DE" sz="1400" b="0" dirty="0">
                <a:solidFill>
                  <a:srgbClr val="FFC000"/>
                </a:solidFill>
                <a:latin typeface="+mn-lt"/>
              </a:rPr>
              <a:t>VRr % 2023 (dry polishing</a:t>
            </a:r>
            <a:r>
              <a:rPr lang="en-GB" altLang="de-DE" sz="1400" b="0" dirty="0" smtClean="0">
                <a:solidFill>
                  <a:srgbClr val="FFC000"/>
                </a:solidFill>
                <a:latin typeface="+mn-lt"/>
              </a:rPr>
              <a:t>)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vs.</a:t>
            </a:r>
            <a:r>
              <a:rPr lang="en-GB" altLang="de-DE" sz="1400" b="0" dirty="0" smtClean="0">
                <a:solidFill>
                  <a:srgbClr val="FFC000"/>
                </a:solidFill>
                <a:latin typeface="+mn-lt"/>
              </a:rPr>
              <a:t> VRr % 2020 (wet polishing)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. </a:t>
            </a:r>
            <a:endParaRPr lang="en-GB" altLang="de-DE" sz="1400" b="0" dirty="0" smtClean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flipH="1" flipV="1">
            <a:off x="3037318" y="1990146"/>
            <a:ext cx="148894" cy="166670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H="1" flipV="1">
            <a:off x="2909025" y="2076250"/>
            <a:ext cx="131437" cy="157218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3983973" y="1370207"/>
            <a:ext cx="4723174" cy="2107583"/>
          </a:xfrm>
          <a:prstGeom prst="rect">
            <a:avLst/>
          </a:prstGeom>
          <a:noFill/>
          <a:ln w="38100"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N=16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Very high  </a:t>
            </a:r>
            <a:r>
              <a:rPr lang="en-US" sz="1400" dirty="0"/>
              <a:t>scatter of VRr (%) around </a:t>
            </a:r>
            <a:r>
              <a:rPr lang="en-US" sz="1400" dirty="0" err="1" smtClean="0"/>
              <a:t>iso</a:t>
            </a:r>
            <a:r>
              <a:rPr lang="en-US" sz="1400" dirty="0" smtClean="0"/>
              <a:t>-line.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Lower BRr </a:t>
            </a:r>
            <a:r>
              <a:rPr lang="en-US" sz="1400" dirty="0"/>
              <a:t>in dry than VRr in </a:t>
            </a:r>
            <a:r>
              <a:rPr lang="en-US" sz="1400" dirty="0" smtClean="0"/>
              <a:t>wet-polishing with difference </a:t>
            </a:r>
            <a:r>
              <a:rPr lang="en-US" sz="1400" dirty="0"/>
              <a:t>≤ </a:t>
            </a:r>
            <a:r>
              <a:rPr lang="en-US" sz="1400" dirty="0" smtClean="0"/>
              <a:t>0.21 % for half of values.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400" dirty="0" err="1" smtClean="0"/>
              <a:t>Only</a:t>
            </a:r>
            <a:r>
              <a:rPr lang="de-DE" sz="1400" dirty="0" smtClean="0"/>
              <a:t> 4 </a:t>
            </a:r>
            <a:r>
              <a:rPr lang="de-DE" sz="1400" dirty="0" err="1" smtClean="0"/>
              <a:t>values</a:t>
            </a:r>
            <a:r>
              <a:rPr lang="de-DE" sz="1400" dirty="0" smtClean="0"/>
              <a:t> </a:t>
            </a:r>
            <a:r>
              <a:rPr lang="de-DE" sz="1400" dirty="0" err="1" smtClean="0"/>
              <a:t>above</a:t>
            </a:r>
            <a:r>
              <a:rPr lang="de-DE" sz="1400" dirty="0" smtClean="0"/>
              <a:t> the </a:t>
            </a:r>
            <a:r>
              <a:rPr lang="de-DE" sz="1400" dirty="0" err="1" smtClean="0"/>
              <a:t>iso-line</a:t>
            </a:r>
            <a:r>
              <a:rPr lang="de-DE" sz="1400" dirty="0" smtClean="0"/>
              <a:t>. 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400" dirty="0" err="1" smtClean="0"/>
              <a:t>Only</a:t>
            </a:r>
            <a:r>
              <a:rPr lang="de-DE" sz="1400" dirty="0" smtClean="0"/>
              <a:t> </a:t>
            </a:r>
            <a:r>
              <a:rPr lang="de-DE" sz="1400" dirty="0" smtClean="0"/>
              <a:t>3 </a:t>
            </a:r>
            <a:r>
              <a:rPr lang="de-DE" sz="1400" dirty="0" err="1" smtClean="0"/>
              <a:t>values</a:t>
            </a:r>
            <a:r>
              <a:rPr lang="de-DE" sz="1400" dirty="0" smtClean="0"/>
              <a:t> </a:t>
            </a:r>
            <a:r>
              <a:rPr lang="de-DE" sz="1400" dirty="0" smtClean="0"/>
              <a:t>at the </a:t>
            </a:r>
            <a:r>
              <a:rPr lang="de-DE" sz="1400" dirty="0" err="1" smtClean="0"/>
              <a:t>iso-line</a:t>
            </a:r>
            <a:r>
              <a:rPr lang="de-DE" sz="1400" dirty="0" smtClean="0"/>
              <a:t>.</a:t>
            </a:r>
            <a:endParaRPr lang="en-US" sz="1400" dirty="0"/>
          </a:p>
          <a:p>
            <a:pPr>
              <a:lnSpc>
                <a:spcPts val="1700"/>
              </a:lnSpc>
            </a:pPr>
            <a:endParaRPr lang="en-US" sz="1400" dirty="0" smtClean="0"/>
          </a:p>
        </p:txBody>
      </p:sp>
      <p:sp>
        <p:nvSpPr>
          <p:cNvPr id="34" name="7 Elipse"/>
          <p:cNvSpPr>
            <a:spLocks noChangeArrowheads="1"/>
          </p:cNvSpPr>
          <p:nvPr/>
        </p:nvSpPr>
        <p:spPr bwMode="auto">
          <a:xfrm>
            <a:off x="3490109" y="2019168"/>
            <a:ext cx="296235" cy="31103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46" name="Textfeld 45"/>
          <p:cNvSpPr txBox="1"/>
          <p:nvPr/>
        </p:nvSpPr>
        <p:spPr>
          <a:xfrm>
            <a:off x="2909025" y="1109222"/>
            <a:ext cx="190949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accent4">
                    <a:lumMod val="10000"/>
                  </a:schemeClr>
                </a:solidFill>
              </a:rPr>
              <a:t>e</a:t>
            </a: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g.: 0.07 = difference in BRr(%)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50" name="Gerade Verbindung mit Pfeil 49"/>
          <p:cNvCxnSpPr/>
          <p:nvPr/>
        </p:nvCxnSpPr>
        <p:spPr>
          <a:xfrm flipH="1" flipV="1">
            <a:off x="2622865" y="2310307"/>
            <a:ext cx="309176" cy="354840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3037318" y="2838529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0.20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54" name="Gerade Verbindung mit Pfeil 53"/>
          <p:cNvCxnSpPr/>
          <p:nvPr/>
        </p:nvCxnSpPr>
        <p:spPr>
          <a:xfrm>
            <a:off x="1543476" y="2151890"/>
            <a:ext cx="474563" cy="565083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7 Elipse"/>
          <p:cNvSpPr>
            <a:spLocks noChangeArrowheads="1"/>
          </p:cNvSpPr>
          <p:nvPr/>
        </p:nvSpPr>
        <p:spPr bwMode="auto">
          <a:xfrm>
            <a:off x="1299007" y="1922438"/>
            <a:ext cx="296235" cy="31103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57" name="Textfeld 56"/>
          <p:cNvSpPr txBox="1"/>
          <p:nvPr/>
        </p:nvSpPr>
        <p:spPr>
          <a:xfrm>
            <a:off x="1278719" y="1717319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0.31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1125848" y="2844279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0.07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1794144" y="1832825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0.20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51" name="Gerade Verbindung mit Pfeil 50"/>
          <p:cNvCxnSpPr/>
          <p:nvPr/>
        </p:nvCxnSpPr>
        <p:spPr>
          <a:xfrm flipH="1" flipV="1">
            <a:off x="3275502" y="1773412"/>
            <a:ext cx="309176" cy="354840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7 Elipse"/>
          <p:cNvSpPr>
            <a:spLocks noChangeArrowheads="1"/>
          </p:cNvSpPr>
          <p:nvPr/>
        </p:nvSpPr>
        <p:spPr bwMode="auto">
          <a:xfrm>
            <a:off x="2832812" y="2631523"/>
            <a:ext cx="296235" cy="31103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  <p:cxnSp>
        <p:nvCxnSpPr>
          <p:cNvPr id="55" name="Gerade Verbindung mit Pfeil 54"/>
          <p:cNvCxnSpPr/>
          <p:nvPr/>
        </p:nvCxnSpPr>
        <p:spPr>
          <a:xfrm>
            <a:off x="2445660" y="1846598"/>
            <a:ext cx="277849" cy="321855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/>
          <p:cNvCxnSpPr/>
          <p:nvPr/>
        </p:nvCxnSpPr>
        <p:spPr>
          <a:xfrm>
            <a:off x="1860187" y="2233468"/>
            <a:ext cx="310420" cy="359116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/>
          <p:cNvCxnSpPr/>
          <p:nvPr/>
        </p:nvCxnSpPr>
        <p:spPr>
          <a:xfrm>
            <a:off x="1428591" y="3115020"/>
            <a:ext cx="64224" cy="64678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59"/>
          <p:cNvSpPr txBox="1"/>
          <p:nvPr/>
        </p:nvSpPr>
        <p:spPr>
          <a:xfrm>
            <a:off x="2353932" y="1478688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0.18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2840130" y="2327521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0.11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3312619" y="2307507"/>
            <a:ext cx="42351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0.21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63" name="7 Elipse"/>
          <p:cNvSpPr>
            <a:spLocks noChangeArrowheads="1"/>
          </p:cNvSpPr>
          <p:nvPr/>
        </p:nvSpPr>
        <p:spPr bwMode="auto">
          <a:xfrm>
            <a:off x="1668215" y="2022227"/>
            <a:ext cx="296235" cy="31103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  <p:sp>
        <p:nvSpPr>
          <p:cNvPr id="64" name="7 Elipse"/>
          <p:cNvSpPr>
            <a:spLocks noChangeArrowheads="1"/>
          </p:cNvSpPr>
          <p:nvPr/>
        </p:nvSpPr>
        <p:spPr bwMode="auto">
          <a:xfrm>
            <a:off x="2228003" y="1660660"/>
            <a:ext cx="296235" cy="31103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1451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880" y="1334858"/>
            <a:ext cx="3796488" cy="236798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10" y="1334857"/>
            <a:ext cx="3888556" cy="237169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 raw data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Bituminite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polished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86715" y="1665634"/>
            <a:ext cx="75854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MD=0.378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297399" y="803045"/>
            <a:ext cx="465341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2022 Round Robin Exercise: raw data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Bituminite – whole rock sample –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wet polished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792614" y="1488828"/>
            <a:ext cx="77938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accent4">
                    <a:lumMod val="10000"/>
                  </a:schemeClr>
                </a:solidFill>
              </a:rPr>
              <a:t>Class: </a:t>
            </a: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0.05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800430" y="1453582"/>
            <a:ext cx="77938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accent4">
                    <a:lumMod val="10000"/>
                  </a:schemeClr>
                </a:solidFill>
              </a:rPr>
              <a:t>Class: </a:t>
            </a: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0.05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755317" y="1441163"/>
            <a:ext cx="104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de-DE" sz="1000" dirty="0">
                <a:solidFill>
                  <a:schemeClr val="accent3">
                    <a:lumMod val="10000"/>
                  </a:schemeClr>
                </a:solidFill>
              </a:rPr>
              <a:t>A</a:t>
            </a:r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nomalous </a:t>
            </a:r>
          </a:p>
          <a:p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population </a:t>
            </a:r>
          </a:p>
          <a:p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(0.58-59% </a:t>
            </a:r>
            <a:r>
              <a:rPr lang="en-GB" altLang="de-DE" sz="1000" dirty="0">
                <a:solidFill>
                  <a:schemeClr val="accent3">
                    <a:lumMod val="10000"/>
                  </a:schemeClr>
                </a:solidFill>
              </a:rPr>
              <a:t>B</a:t>
            </a:r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Rr</a:t>
            </a:r>
            <a:r>
              <a:rPr lang="en-GB" altLang="de-DE" sz="1000" dirty="0">
                <a:solidFill>
                  <a:schemeClr val="accent3">
                    <a:lumMod val="10000"/>
                  </a:schemeClr>
                </a:solidFill>
              </a:rPr>
              <a:t>) </a:t>
            </a:r>
          </a:p>
          <a:p>
            <a:endParaRPr lang="en-US" sz="1000" dirty="0"/>
          </a:p>
        </p:txBody>
      </p:sp>
      <p:sp>
        <p:nvSpPr>
          <p:cNvPr id="32" name="Ellipse 31"/>
          <p:cNvSpPr/>
          <p:nvPr/>
        </p:nvSpPr>
        <p:spPr bwMode="auto">
          <a:xfrm>
            <a:off x="1069491" y="2907437"/>
            <a:ext cx="225625" cy="33834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757963" y="1711370"/>
            <a:ext cx="113043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de-DE" sz="1000" dirty="0">
                <a:solidFill>
                  <a:schemeClr val="accent3">
                    <a:lumMod val="10000"/>
                  </a:schemeClr>
                </a:solidFill>
              </a:rPr>
              <a:t>A</a:t>
            </a:r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nomalous </a:t>
            </a:r>
          </a:p>
          <a:p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population </a:t>
            </a:r>
          </a:p>
          <a:p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(0.14; 0.49% VRr)</a:t>
            </a:r>
          </a:p>
          <a:p>
            <a:r>
              <a:rPr lang="en-GB" altLang="de-DE" sz="1000" dirty="0" smtClean="0">
                <a:solidFill>
                  <a:schemeClr val="accent3">
                    <a:lumMod val="10000"/>
                  </a:schemeClr>
                </a:solidFill>
              </a:rPr>
              <a:t>(High SMSD) </a:t>
            </a:r>
            <a:endParaRPr lang="en-GB" altLang="de-DE" sz="1000" dirty="0">
              <a:solidFill>
                <a:schemeClr val="accent3">
                  <a:lumMod val="10000"/>
                </a:schemeClr>
              </a:solidFill>
            </a:endParaRPr>
          </a:p>
          <a:p>
            <a:endParaRPr lang="en-US" sz="1000" dirty="0"/>
          </a:p>
        </p:txBody>
      </p:sp>
      <p:sp>
        <p:nvSpPr>
          <p:cNvPr id="36" name="Textfeld 35"/>
          <p:cNvSpPr txBox="1"/>
          <p:nvPr/>
        </p:nvSpPr>
        <p:spPr>
          <a:xfrm>
            <a:off x="6791805" y="2012508"/>
            <a:ext cx="75854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accent4">
                    <a:lumMod val="10000"/>
                  </a:schemeClr>
                </a:solidFill>
              </a:rPr>
              <a:t>MD=0.413</a:t>
            </a:r>
            <a:endParaRPr lang="de-DE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7" name="9 Forma libre"/>
          <p:cNvSpPr>
            <a:spLocks/>
          </p:cNvSpPr>
          <p:nvPr/>
        </p:nvSpPr>
        <p:spPr bwMode="auto">
          <a:xfrm rot="21133526">
            <a:off x="4902378" y="1677943"/>
            <a:ext cx="766131" cy="867021"/>
          </a:xfrm>
          <a:custGeom>
            <a:avLst/>
            <a:gdLst>
              <a:gd name="T0" fmla="*/ 0 w 744878"/>
              <a:gd name="T1" fmla="*/ 2019028 h 995898"/>
              <a:gd name="T2" fmla="*/ 600220 w 744878"/>
              <a:gd name="T3" fmla="*/ 6 h 995898"/>
              <a:gd name="T4" fmla="*/ 1008947 w 744878"/>
              <a:gd name="T5" fmla="*/ 2002114 h 9958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44878" h="995898">
                <a:moveTo>
                  <a:pt x="0" y="995898"/>
                </a:moveTo>
                <a:cubicBezTo>
                  <a:pt x="157734" y="524982"/>
                  <a:pt x="318980" y="1394"/>
                  <a:pt x="443126" y="3"/>
                </a:cubicBezTo>
                <a:cubicBezTo>
                  <a:pt x="567272" y="-1388"/>
                  <a:pt x="655724" y="498351"/>
                  <a:pt x="744878" y="987555"/>
                </a:cubicBezTo>
              </a:path>
            </a:pathLst>
          </a:custGeom>
          <a:noFill/>
          <a:ln w="31750" cap="flat" cmpd="sng" algn="ctr">
            <a:solidFill>
              <a:srgbClr val="FFC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8" name="Ellipse 27"/>
          <p:cNvSpPr/>
          <p:nvPr/>
        </p:nvSpPr>
        <p:spPr bwMode="auto">
          <a:xfrm>
            <a:off x="6544560" y="1778463"/>
            <a:ext cx="300723" cy="1631673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9 Forma libre"/>
          <p:cNvSpPr>
            <a:spLocks/>
          </p:cNvSpPr>
          <p:nvPr/>
        </p:nvSpPr>
        <p:spPr bwMode="auto">
          <a:xfrm rot="275375">
            <a:off x="5783198" y="1378133"/>
            <a:ext cx="779828" cy="1568855"/>
          </a:xfrm>
          <a:custGeom>
            <a:avLst/>
            <a:gdLst>
              <a:gd name="T0" fmla="*/ 0 w 744878"/>
              <a:gd name="T1" fmla="*/ 2019028 h 995898"/>
              <a:gd name="T2" fmla="*/ 517850 w 744878"/>
              <a:gd name="T3" fmla="*/ 6 h 995898"/>
              <a:gd name="T4" fmla="*/ 870487 w 744878"/>
              <a:gd name="T5" fmla="*/ 2002114 h 9958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44878" h="995898">
                <a:moveTo>
                  <a:pt x="0" y="995898"/>
                </a:moveTo>
                <a:cubicBezTo>
                  <a:pt x="157734" y="524982"/>
                  <a:pt x="318980" y="1394"/>
                  <a:pt x="443126" y="3"/>
                </a:cubicBezTo>
                <a:cubicBezTo>
                  <a:pt x="567272" y="-1388"/>
                  <a:pt x="655724" y="498351"/>
                  <a:pt x="744878" y="987555"/>
                </a:cubicBezTo>
              </a:path>
            </a:pathLst>
          </a:custGeom>
          <a:noFill/>
          <a:ln w="31750" cap="flat" cmpd="sng" algn="ctr">
            <a:solidFill>
              <a:srgbClr val="00FF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0" name="9 Forma libre"/>
          <p:cNvSpPr>
            <a:spLocks/>
          </p:cNvSpPr>
          <p:nvPr/>
        </p:nvSpPr>
        <p:spPr bwMode="auto">
          <a:xfrm rot="21133526">
            <a:off x="851124" y="2061655"/>
            <a:ext cx="766131" cy="867021"/>
          </a:xfrm>
          <a:custGeom>
            <a:avLst/>
            <a:gdLst>
              <a:gd name="T0" fmla="*/ 0 w 744878"/>
              <a:gd name="T1" fmla="*/ 2019028 h 995898"/>
              <a:gd name="T2" fmla="*/ 600220 w 744878"/>
              <a:gd name="T3" fmla="*/ 6 h 995898"/>
              <a:gd name="T4" fmla="*/ 1008947 w 744878"/>
              <a:gd name="T5" fmla="*/ 2002114 h 9958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44878" h="995898">
                <a:moveTo>
                  <a:pt x="0" y="995898"/>
                </a:moveTo>
                <a:cubicBezTo>
                  <a:pt x="157734" y="524982"/>
                  <a:pt x="318980" y="1394"/>
                  <a:pt x="443126" y="3"/>
                </a:cubicBezTo>
                <a:cubicBezTo>
                  <a:pt x="567272" y="-1388"/>
                  <a:pt x="655724" y="498351"/>
                  <a:pt x="744878" y="987555"/>
                </a:cubicBezTo>
              </a:path>
            </a:pathLst>
          </a:custGeom>
          <a:noFill/>
          <a:ln w="31750" cap="flat" cmpd="sng" algn="ctr">
            <a:solidFill>
              <a:srgbClr val="FFC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1" name="9 Forma libre"/>
          <p:cNvSpPr>
            <a:spLocks/>
          </p:cNvSpPr>
          <p:nvPr/>
        </p:nvSpPr>
        <p:spPr bwMode="auto">
          <a:xfrm rot="21404254">
            <a:off x="1567329" y="1286025"/>
            <a:ext cx="779828" cy="1568855"/>
          </a:xfrm>
          <a:custGeom>
            <a:avLst/>
            <a:gdLst>
              <a:gd name="T0" fmla="*/ 0 w 744878"/>
              <a:gd name="T1" fmla="*/ 2019028 h 995898"/>
              <a:gd name="T2" fmla="*/ 517850 w 744878"/>
              <a:gd name="T3" fmla="*/ 6 h 995898"/>
              <a:gd name="T4" fmla="*/ 870487 w 744878"/>
              <a:gd name="T5" fmla="*/ 2002114 h 9958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44878" h="995898">
                <a:moveTo>
                  <a:pt x="0" y="995898"/>
                </a:moveTo>
                <a:cubicBezTo>
                  <a:pt x="157734" y="524982"/>
                  <a:pt x="318980" y="1394"/>
                  <a:pt x="443126" y="3"/>
                </a:cubicBezTo>
                <a:cubicBezTo>
                  <a:pt x="567272" y="-1388"/>
                  <a:pt x="655724" y="498351"/>
                  <a:pt x="744878" y="987555"/>
                </a:cubicBezTo>
              </a:path>
            </a:pathLst>
          </a:custGeom>
          <a:noFill/>
          <a:ln w="31750" cap="flat" cmpd="sng" algn="ctr">
            <a:solidFill>
              <a:srgbClr val="00FF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3" name="Ellipse 32"/>
          <p:cNvSpPr/>
          <p:nvPr/>
        </p:nvSpPr>
        <p:spPr bwMode="auto">
          <a:xfrm>
            <a:off x="2228369" y="2907437"/>
            <a:ext cx="225625" cy="33834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018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26" y="1590208"/>
            <a:ext cx="3659286" cy="273394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5" y="1590208"/>
            <a:ext cx="3601438" cy="269073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579507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2023 Round Robin Exercise: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Bituminite –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whole rock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– </a:t>
            </a:r>
            <a:r>
              <a:rPr lang="en-GB" altLang="de-DE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dry </a:t>
            </a:r>
            <a:r>
              <a:rPr lang="en-GB" altLang="de-DE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polishing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11866" y="2481724"/>
            <a:ext cx="780296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smtClean="0">
                <a:solidFill>
                  <a:srgbClr val="FFFF00"/>
                </a:solidFill>
              </a:rPr>
              <a:t>B-</a:t>
            </a:r>
            <a:r>
              <a:rPr lang="en-US" sz="1600" dirty="0" err="1" smtClean="0">
                <a:solidFill>
                  <a:srgbClr val="FFFF00"/>
                </a:solidFill>
              </a:rPr>
              <a:t>ite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247480" y="2158226"/>
            <a:ext cx="780296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600" dirty="0" smtClean="0">
                <a:solidFill>
                  <a:srgbClr val="FFFF00"/>
                </a:solidFill>
              </a:rPr>
              <a:t>B-</a:t>
            </a:r>
            <a:r>
              <a:rPr lang="en-US" sz="1600" dirty="0" err="1" smtClean="0">
                <a:solidFill>
                  <a:srgbClr val="FFFF00"/>
                </a:solidFill>
              </a:rPr>
              <a:t>ite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910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AF7709-0C50-3A42-31DE-D96B40E50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32AC8-AA64-439B-8F4F-2CB1188EB1C7}" type="slidenum">
              <a:rPr lang="de-DE" smtClean="0"/>
              <a:t>39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B43FC9-434C-3D1C-2496-9B2A54778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87" y="318569"/>
            <a:ext cx="4177337" cy="972283"/>
          </a:xfrm>
        </p:spPr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</a:p>
        </p:txBody>
      </p:sp>
      <p:sp>
        <p:nvSpPr>
          <p:cNvPr id="6" name="Rechteck 5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225"/>
            <a:ext cx="4596645" cy="3434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083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D5157D-0FA0-34F3-576E-F7A4BF60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32AC8-AA64-439B-8F4F-2CB1188EB1C7}" type="slidenum">
              <a:rPr lang="en-US" smtClean="0"/>
              <a:t>4</a:t>
            </a:fld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4216960" cy="36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Summary of the  2016, 2018, and 2020 Round Robin Exercises: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 </a:t>
            </a:r>
            <a:endParaRPr lang="de-DE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2016 Kimmeridge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Bay: (N=21)</a:t>
            </a: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1. No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preparation difficulties with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possible effects on analyses in VRr (%):</a:t>
            </a:r>
            <a:endParaRPr lang="en-GB" altLang="de-DE" sz="1400" b="0" dirty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GM 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0.476%</a:t>
            </a: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GSD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0.1021</a:t>
            </a:r>
            <a:endParaRPr lang="en-GB" altLang="de-DE" sz="1400" b="0" dirty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2. If excluding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the signed multiple of standard deviation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(SMSD)&gt; 1.0 </a:t>
            </a:r>
            <a:r>
              <a:rPr lang="en-GB" altLang="de-DE" sz="1400" b="0" i="1" dirty="0" smtClean="0">
                <a:solidFill>
                  <a:schemeClr val="tx1"/>
                </a:solidFill>
                <a:latin typeface="+mn-lt"/>
              </a:rPr>
              <a:t>sensu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de-DE" sz="1400" b="0" dirty="0" smtClean="0">
                <a:solidFill>
                  <a:srgbClr val="0070C0"/>
                </a:solidFill>
                <a:latin typeface="+mn-lt"/>
              </a:rPr>
              <a:t>Hackley et al. (2020)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:</a:t>
            </a: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GM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0.499%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0.34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0.58%) </a:t>
            </a:r>
            <a:endParaRPr lang="en-GB" altLang="de-DE" sz="1400" b="0" dirty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GSD 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0,0927</a:t>
            </a:r>
            <a:endParaRPr lang="en-GB" altLang="de-DE" sz="1400" b="0" dirty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99" y="758004"/>
            <a:ext cx="2830607" cy="39332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5"/>
          <p:cNvSpPr txBox="1">
            <a:spLocks noChangeArrowheads="1"/>
          </p:cNvSpPr>
          <p:nvPr/>
        </p:nvSpPr>
        <p:spPr bwMode="auto">
          <a:xfrm>
            <a:off x="7130325" y="2859301"/>
            <a:ext cx="1445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dirty="0" smtClean="0">
                <a:solidFill>
                  <a:schemeClr val="tx2"/>
                </a:solidFill>
              </a:rPr>
              <a:t>2018</a:t>
            </a:r>
          </a:p>
          <a:p>
            <a:r>
              <a:rPr lang="de-DE" altLang="de-DE" sz="1200" dirty="0" smtClean="0">
                <a:solidFill>
                  <a:schemeClr val="tx2"/>
                </a:solidFill>
              </a:rPr>
              <a:t>Filey </a:t>
            </a:r>
            <a:r>
              <a:rPr lang="de-DE" altLang="de-DE" sz="1200" dirty="0">
                <a:solidFill>
                  <a:schemeClr val="tx2"/>
                </a:solidFill>
              </a:rPr>
              <a:t>Bay</a:t>
            </a:r>
          </a:p>
        </p:txBody>
      </p:sp>
      <p:sp>
        <p:nvSpPr>
          <p:cNvPr id="13" name="Abgerundetes Rechteck 15"/>
          <p:cNvSpPr>
            <a:spLocks noChangeArrowheads="1"/>
          </p:cNvSpPr>
          <p:nvPr/>
        </p:nvSpPr>
        <p:spPr bwMode="auto">
          <a:xfrm>
            <a:off x="6151286" y="4375755"/>
            <a:ext cx="293592" cy="15865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5875" algn="ctr">
            <a:solidFill>
              <a:schemeClr val="tx2"/>
            </a:solidFill>
            <a:round/>
            <a:headEnd type="none" w="sm" len="sm"/>
            <a:tailEnd type="none" w="sm" len="sm"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4" name="Textfeld 13"/>
          <p:cNvSpPr txBox="1"/>
          <p:nvPr/>
        </p:nvSpPr>
        <p:spPr bwMode="auto">
          <a:xfrm>
            <a:off x="5071322" y="3954463"/>
            <a:ext cx="1434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200" dirty="0" smtClean="0">
                <a:solidFill>
                  <a:schemeClr val="tx2"/>
                </a:solidFill>
              </a:rPr>
              <a:t>2016</a:t>
            </a:r>
          </a:p>
          <a:p>
            <a:pPr>
              <a:defRPr/>
            </a:pPr>
            <a:r>
              <a:rPr lang="de-DE" sz="1200" dirty="0" smtClean="0">
                <a:solidFill>
                  <a:schemeClr val="tx2"/>
                </a:solidFill>
              </a:rPr>
              <a:t>Kimmeridge Bay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15" name="Rechteck 7"/>
          <p:cNvSpPr>
            <a:spLocks noChangeArrowheads="1"/>
          </p:cNvSpPr>
          <p:nvPr/>
        </p:nvSpPr>
        <p:spPr bwMode="auto">
          <a:xfrm rot="16200000">
            <a:off x="6447195" y="2943515"/>
            <a:ext cx="33041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900" dirty="0" err="1">
                <a:latin typeface="TimesNewRoman"/>
              </a:rPr>
              <a:t>Gallois</a:t>
            </a:r>
            <a:r>
              <a:rPr lang="en-US" altLang="de-DE" sz="900" dirty="0">
                <a:latin typeface="TimesNewRoman"/>
              </a:rPr>
              <a:t>, R. W. 2004. Open University Geological Journal, Vol. 25, Part 2.</a:t>
            </a:r>
            <a:endParaRPr lang="de-DE" altLang="de-DE" sz="900" dirty="0"/>
          </a:p>
        </p:txBody>
      </p:sp>
      <p:sp>
        <p:nvSpPr>
          <p:cNvPr id="19" name="Abgerundetes Rechteck 15"/>
          <p:cNvSpPr>
            <a:spLocks noChangeArrowheads="1"/>
          </p:cNvSpPr>
          <p:nvPr/>
        </p:nvSpPr>
        <p:spPr bwMode="auto">
          <a:xfrm>
            <a:off x="6709371" y="3023808"/>
            <a:ext cx="293592" cy="158659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chemeClr val="tx2"/>
            </a:solidFill>
            <a:round/>
            <a:headEnd type="none" w="sm" len="sm"/>
            <a:tailEnd type="none" w="sm" len="sm"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0" name="Textfeld 5"/>
          <p:cNvSpPr txBox="1">
            <a:spLocks noChangeArrowheads="1"/>
          </p:cNvSpPr>
          <p:nvPr/>
        </p:nvSpPr>
        <p:spPr bwMode="auto">
          <a:xfrm>
            <a:off x="6366260" y="741640"/>
            <a:ext cx="1445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dirty="0" smtClean="0">
                <a:solidFill>
                  <a:schemeClr val="tx2"/>
                </a:solidFill>
              </a:rPr>
              <a:t>2020 </a:t>
            </a:r>
          </a:p>
          <a:p>
            <a:r>
              <a:rPr lang="de-DE" altLang="de-DE" sz="1200" dirty="0" smtClean="0">
                <a:solidFill>
                  <a:schemeClr val="tx2"/>
                </a:solidFill>
              </a:rPr>
              <a:t>North </a:t>
            </a:r>
            <a:r>
              <a:rPr lang="de-DE" altLang="de-DE" sz="1200" dirty="0" err="1" smtClean="0">
                <a:solidFill>
                  <a:schemeClr val="tx2"/>
                </a:solidFill>
              </a:rPr>
              <a:t>Sea</a:t>
            </a:r>
            <a:endParaRPr lang="de-DE" altLang="de-DE" sz="1200" dirty="0">
              <a:solidFill>
                <a:schemeClr val="tx2"/>
              </a:solidFill>
            </a:endParaRPr>
          </a:p>
        </p:txBody>
      </p:sp>
      <p:sp>
        <p:nvSpPr>
          <p:cNvPr id="21" name="Abgerundetes Rechteck 15"/>
          <p:cNvSpPr>
            <a:spLocks noChangeArrowheads="1"/>
          </p:cNvSpPr>
          <p:nvPr/>
        </p:nvSpPr>
        <p:spPr bwMode="auto">
          <a:xfrm>
            <a:off x="7189954" y="1396767"/>
            <a:ext cx="293592" cy="158659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chemeClr val="tx2"/>
            </a:solidFill>
            <a:round/>
            <a:headEnd type="none" w="sm" len="sm"/>
            <a:tailEnd type="none" w="sm" len="sm"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372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3DFE28-F3C3-DA29-30D1-8C361C80B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32AC8-AA64-439B-8F4F-2CB1188EB1C7}" type="slidenum">
              <a:rPr lang="de-DE" smtClean="0"/>
              <a:t>40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B081D0-D831-6B6A-87EE-FD25C346D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Impressum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6E0961-2819-BADD-FF46-C5C93FF455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b="1" dirty="0"/>
              <a:t>Herausgeber:</a:t>
            </a:r>
          </a:p>
          <a:p>
            <a:r>
              <a:rPr lang="de-DE" dirty="0"/>
              <a:t>Bundesanstalt für Geowissenschaften und Rohstoffe</a:t>
            </a:r>
          </a:p>
          <a:p>
            <a:r>
              <a:rPr lang="de-DE" dirty="0" err="1"/>
              <a:t>Stilleweg</a:t>
            </a:r>
            <a:r>
              <a:rPr lang="de-DE" dirty="0"/>
              <a:t> 2</a:t>
            </a:r>
          </a:p>
          <a:p>
            <a:r>
              <a:rPr lang="de-DE" dirty="0"/>
              <a:t>30655 Hannover</a:t>
            </a:r>
          </a:p>
          <a:p>
            <a:endParaRPr lang="de-DE" dirty="0"/>
          </a:p>
          <a:p>
            <a:r>
              <a:rPr lang="de-DE" b="1" dirty="0" smtClean="0"/>
              <a:t>Contact:</a:t>
            </a:r>
            <a:endParaRPr lang="de-DE" b="1" dirty="0"/>
          </a:p>
          <a:p>
            <a:r>
              <a:rPr lang="de-DE" dirty="0" smtClean="0"/>
              <a:t>Dr. Jolanta Kus</a:t>
            </a:r>
            <a:endParaRPr lang="de-DE" dirty="0"/>
          </a:p>
          <a:p>
            <a:r>
              <a:rPr lang="de-DE" dirty="0" smtClean="0">
                <a:hlinkClick r:id="rId3"/>
              </a:rPr>
              <a:t>Jolanta.Kus@bgr.de</a:t>
            </a:r>
            <a:endParaRPr lang="de-DE" dirty="0"/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FC2090A-14F0-4BEC-F981-2267B98024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Joint </a:t>
            </a:r>
            <a:r>
              <a:rPr lang="en-GB" b="1" dirty="0">
                <a:solidFill>
                  <a:schemeClr val="tx2"/>
                </a:solidFill>
              </a:rPr>
              <a:t>74th ICCP and 39th TSOP Meeting, Patras, Greece, 2023</a:t>
            </a:r>
          </a:p>
          <a:p>
            <a:endParaRPr lang="en-GB" b="1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ICCP Commission II</a:t>
            </a:r>
          </a:p>
          <a:p>
            <a:r>
              <a:rPr lang="en-GB" dirty="0">
                <a:solidFill>
                  <a:schemeClr val="tx2"/>
                </a:solidFill>
              </a:rPr>
              <a:t>Dispersed organic matter in sedimentary rocks WG</a:t>
            </a:r>
            <a:endParaRPr lang="en-GB" b="1" dirty="0" smtClean="0">
              <a:solidFill>
                <a:schemeClr val="tx2"/>
              </a:solidFill>
            </a:endParaRPr>
          </a:p>
          <a:p>
            <a:endParaRPr lang="en-GB" b="1" dirty="0" smtClean="0">
              <a:solidFill>
                <a:schemeClr val="tx2"/>
              </a:solidFill>
            </a:endParaRP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r>
              <a:rPr lang="de-DE" dirty="0" smtClean="0"/>
              <a:t>Stand: August 2023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763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D5157D-0FA0-34F3-576E-F7A4BF60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32AC8-AA64-439B-8F4F-2CB1188EB1C7}" type="slidenum">
              <a:rPr lang="en-US" smtClean="0"/>
              <a:t>5</a:t>
            </a:fld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89" y="803046"/>
            <a:ext cx="4417993" cy="36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Summary of the  2016, 2018, and 2020 Round Robin Exercises: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 </a:t>
            </a:r>
            <a:endParaRPr lang="de-DE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2018 Filey Bay: (N=20)</a:t>
            </a: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1. Sever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preparation difficulties with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possible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effects on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analyses in VRr (%):</a:t>
            </a:r>
            <a:endParaRPr lang="en-GB" altLang="de-DE" sz="1400" b="0" dirty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GM 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0.466%</a:t>
            </a:r>
            <a:endParaRPr lang="en-GB" altLang="de-DE" sz="1400" b="0" dirty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GSD 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0.1099</a:t>
            </a:r>
          </a:p>
          <a:p>
            <a:pPr>
              <a:buNone/>
              <a:defRPr/>
            </a:pP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2.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If excluding the signed multiple of standard deviation (SMSD)&gt; 1.0 </a:t>
            </a:r>
            <a:r>
              <a:rPr lang="en-GB" altLang="de-DE" sz="1400" b="0" i="1" dirty="0">
                <a:solidFill>
                  <a:schemeClr val="tx1"/>
                </a:solidFill>
                <a:latin typeface="+mn-lt"/>
              </a:rPr>
              <a:t>sensu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de-DE" sz="1400" b="0" dirty="0">
                <a:solidFill>
                  <a:srgbClr val="0070C0"/>
                </a:solidFill>
                <a:latin typeface="+mn-lt"/>
              </a:rPr>
              <a:t>Hackley et al. (2020</a:t>
            </a:r>
            <a:r>
              <a:rPr lang="en-GB" altLang="de-DE" sz="1400" b="0" dirty="0" smtClean="0">
                <a:solidFill>
                  <a:srgbClr val="0070C0"/>
                </a:solidFill>
                <a:latin typeface="+mn-lt"/>
              </a:rPr>
              <a:t>)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:</a:t>
            </a:r>
            <a:endParaRPr lang="en-GB" altLang="de-DE" sz="1400" b="0" dirty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GM 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0.453%</a:t>
            </a:r>
            <a:endParaRPr lang="en-GB" altLang="de-DE" sz="1400" b="0" dirty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GSD –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0.1081</a:t>
            </a:r>
            <a:endParaRPr lang="en-GB" altLang="de-DE" sz="1400" b="0" dirty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99" y="758004"/>
            <a:ext cx="2830607" cy="39332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5"/>
          <p:cNvSpPr txBox="1">
            <a:spLocks noChangeArrowheads="1"/>
          </p:cNvSpPr>
          <p:nvPr/>
        </p:nvSpPr>
        <p:spPr bwMode="auto">
          <a:xfrm>
            <a:off x="7130325" y="2859301"/>
            <a:ext cx="1445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dirty="0" smtClean="0">
                <a:solidFill>
                  <a:schemeClr val="tx2"/>
                </a:solidFill>
              </a:rPr>
              <a:t>2018</a:t>
            </a:r>
          </a:p>
          <a:p>
            <a:r>
              <a:rPr lang="de-DE" altLang="de-DE" sz="1200" dirty="0" smtClean="0">
                <a:solidFill>
                  <a:schemeClr val="tx2"/>
                </a:solidFill>
              </a:rPr>
              <a:t>Filey </a:t>
            </a:r>
            <a:r>
              <a:rPr lang="de-DE" altLang="de-DE" sz="1200" dirty="0">
                <a:solidFill>
                  <a:schemeClr val="tx2"/>
                </a:solidFill>
              </a:rPr>
              <a:t>Bay</a:t>
            </a:r>
          </a:p>
        </p:txBody>
      </p:sp>
      <p:sp>
        <p:nvSpPr>
          <p:cNvPr id="13" name="Abgerundetes Rechteck 15"/>
          <p:cNvSpPr>
            <a:spLocks noChangeArrowheads="1"/>
          </p:cNvSpPr>
          <p:nvPr/>
        </p:nvSpPr>
        <p:spPr bwMode="auto">
          <a:xfrm>
            <a:off x="6151286" y="4375755"/>
            <a:ext cx="293592" cy="158659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4" name="Textfeld 13"/>
          <p:cNvSpPr txBox="1"/>
          <p:nvPr/>
        </p:nvSpPr>
        <p:spPr bwMode="auto">
          <a:xfrm>
            <a:off x="5071322" y="3954463"/>
            <a:ext cx="1434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200" dirty="0" smtClean="0">
                <a:solidFill>
                  <a:schemeClr val="tx2"/>
                </a:solidFill>
              </a:rPr>
              <a:t>2016</a:t>
            </a:r>
          </a:p>
          <a:p>
            <a:pPr>
              <a:defRPr/>
            </a:pPr>
            <a:r>
              <a:rPr lang="de-DE" sz="1200" dirty="0" smtClean="0">
                <a:solidFill>
                  <a:schemeClr val="tx2"/>
                </a:solidFill>
              </a:rPr>
              <a:t>Kimmeridge Bay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19" name="Abgerundetes Rechteck 15"/>
          <p:cNvSpPr>
            <a:spLocks noChangeArrowheads="1"/>
          </p:cNvSpPr>
          <p:nvPr/>
        </p:nvSpPr>
        <p:spPr bwMode="auto">
          <a:xfrm>
            <a:off x="6709371" y="3023808"/>
            <a:ext cx="293592" cy="15865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5875" algn="ctr">
            <a:solidFill>
              <a:schemeClr val="tx2"/>
            </a:solidFill>
            <a:round/>
            <a:headEnd type="none" w="sm" len="sm"/>
            <a:tailEnd type="none" w="sm" len="sm"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0" name="Textfeld 5"/>
          <p:cNvSpPr txBox="1">
            <a:spLocks noChangeArrowheads="1"/>
          </p:cNvSpPr>
          <p:nvPr/>
        </p:nvSpPr>
        <p:spPr bwMode="auto">
          <a:xfrm>
            <a:off x="6366260" y="741640"/>
            <a:ext cx="1445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dirty="0" smtClean="0">
                <a:solidFill>
                  <a:schemeClr val="tx2"/>
                </a:solidFill>
              </a:rPr>
              <a:t>2020 </a:t>
            </a:r>
          </a:p>
          <a:p>
            <a:r>
              <a:rPr lang="de-DE" altLang="de-DE" sz="1200" dirty="0" smtClean="0">
                <a:solidFill>
                  <a:schemeClr val="tx2"/>
                </a:solidFill>
              </a:rPr>
              <a:t>North </a:t>
            </a:r>
            <a:r>
              <a:rPr lang="de-DE" altLang="de-DE" sz="1200" dirty="0" err="1" smtClean="0">
                <a:solidFill>
                  <a:schemeClr val="tx2"/>
                </a:solidFill>
              </a:rPr>
              <a:t>Sea</a:t>
            </a:r>
            <a:endParaRPr lang="de-DE" altLang="de-DE" sz="1200" dirty="0">
              <a:solidFill>
                <a:schemeClr val="tx2"/>
              </a:solidFill>
            </a:endParaRPr>
          </a:p>
        </p:txBody>
      </p:sp>
      <p:sp>
        <p:nvSpPr>
          <p:cNvPr id="21" name="Abgerundetes Rechteck 15"/>
          <p:cNvSpPr>
            <a:spLocks noChangeArrowheads="1"/>
          </p:cNvSpPr>
          <p:nvPr/>
        </p:nvSpPr>
        <p:spPr bwMode="auto">
          <a:xfrm>
            <a:off x="7189954" y="1396767"/>
            <a:ext cx="293592" cy="158659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chemeClr val="tx2"/>
            </a:solidFill>
            <a:round/>
            <a:headEnd type="none" w="sm" len="sm"/>
            <a:tailEnd type="none" w="sm" len="sm"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7" name="Rechteck 7"/>
          <p:cNvSpPr>
            <a:spLocks noChangeArrowheads="1"/>
          </p:cNvSpPr>
          <p:nvPr/>
        </p:nvSpPr>
        <p:spPr bwMode="auto">
          <a:xfrm rot="16200000">
            <a:off x="6447195" y="2943515"/>
            <a:ext cx="33041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900" dirty="0" err="1">
                <a:latin typeface="TimesNewRoman"/>
              </a:rPr>
              <a:t>Gallois</a:t>
            </a:r>
            <a:r>
              <a:rPr lang="en-US" altLang="de-DE" sz="900" dirty="0">
                <a:latin typeface="TimesNewRoman"/>
              </a:rPr>
              <a:t>, R. W. 2004. Open University Geological Journal, Vol. 25, Part 2.</a:t>
            </a:r>
            <a:endParaRPr lang="de-DE" altLang="de-DE" sz="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7924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D5157D-0FA0-34F3-576E-F7A4BF60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32AC8-AA64-439B-8F4F-2CB1188EB1C7}" type="slidenum">
              <a:rPr lang="en-US" smtClean="0"/>
              <a:t>6</a:t>
            </a:fld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4216960" cy="411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Summary of the  2016, 2018, and 2020 Round Robin Exercises: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 </a:t>
            </a:r>
            <a:endParaRPr lang="de-DE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2020 </a:t>
            </a: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North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Sea: (N=19; 18 plus 1 add. Participant)</a:t>
            </a: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1. Severe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preparation difficulties with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possible 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explanation </a:t>
            </a: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for analyses in VRr (%):</a:t>
            </a: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tx1"/>
                </a:solidFill>
              </a:rPr>
              <a:t>GM – 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0.708%</a:t>
            </a:r>
            <a:endParaRPr lang="en-GB" altLang="de-DE" sz="1400" b="0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tx1"/>
                </a:solidFill>
              </a:rPr>
              <a:t>GSD – 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0,0951</a:t>
            </a:r>
            <a:endParaRPr lang="en-GB" altLang="de-DE" sz="1400" b="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GB" altLang="de-DE" sz="1400" b="0" dirty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. If excluding the signed multiple of standard deviation (SMSD)&gt; 1.0 </a:t>
            </a:r>
            <a:r>
              <a:rPr lang="en-GB" altLang="de-DE" sz="1400" b="0" i="1" dirty="0">
                <a:solidFill>
                  <a:schemeClr val="tx1"/>
                </a:solidFill>
                <a:latin typeface="+mn-lt"/>
              </a:rPr>
              <a:t>sensu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de-DE" sz="1400" b="0" dirty="0">
                <a:solidFill>
                  <a:srgbClr val="0070C0"/>
                </a:solidFill>
                <a:latin typeface="+mn-lt"/>
              </a:rPr>
              <a:t>Hackley et al. (2020)</a:t>
            </a: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tx1"/>
                </a:solidFill>
              </a:rPr>
              <a:t>GM – 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0,717%</a:t>
            </a:r>
            <a:endParaRPr lang="en-GB" altLang="de-DE" sz="1400" b="0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tx1"/>
                </a:solidFill>
              </a:rPr>
              <a:t>GSD – 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0,0912</a:t>
            </a:r>
            <a:endParaRPr lang="en-GB" altLang="de-DE" sz="1400" b="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GB" altLang="de-DE" sz="1400" b="0" dirty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99" y="758004"/>
            <a:ext cx="2830607" cy="39332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5"/>
          <p:cNvSpPr txBox="1">
            <a:spLocks noChangeArrowheads="1"/>
          </p:cNvSpPr>
          <p:nvPr/>
        </p:nvSpPr>
        <p:spPr bwMode="auto">
          <a:xfrm>
            <a:off x="7130325" y="2859301"/>
            <a:ext cx="1445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dirty="0" smtClean="0">
                <a:solidFill>
                  <a:schemeClr val="tx2"/>
                </a:solidFill>
              </a:rPr>
              <a:t>2018</a:t>
            </a:r>
          </a:p>
          <a:p>
            <a:r>
              <a:rPr lang="de-DE" altLang="de-DE" sz="1200" dirty="0" smtClean="0">
                <a:solidFill>
                  <a:schemeClr val="tx2"/>
                </a:solidFill>
              </a:rPr>
              <a:t>Filey </a:t>
            </a:r>
            <a:r>
              <a:rPr lang="de-DE" altLang="de-DE" sz="1200" dirty="0">
                <a:solidFill>
                  <a:schemeClr val="tx2"/>
                </a:solidFill>
              </a:rPr>
              <a:t>Bay</a:t>
            </a:r>
          </a:p>
        </p:txBody>
      </p:sp>
      <p:sp>
        <p:nvSpPr>
          <p:cNvPr id="13" name="Abgerundetes Rechteck 15"/>
          <p:cNvSpPr>
            <a:spLocks noChangeArrowheads="1"/>
          </p:cNvSpPr>
          <p:nvPr/>
        </p:nvSpPr>
        <p:spPr bwMode="auto">
          <a:xfrm>
            <a:off x="6151286" y="4375755"/>
            <a:ext cx="293592" cy="158659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4" name="Textfeld 13"/>
          <p:cNvSpPr txBox="1"/>
          <p:nvPr/>
        </p:nvSpPr>
        <p:spPr bwMode="auto">
          <a:xfrm>
            <a:off x="5071322" y="3954463"/>
            <a:ext cx="1434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200" dirty="0" smtClean="0">
                <a:solidFill>
                  <a:schemeClr val="tx2"/>
                </a:solidFill>
              </a:rPr>
              <a:t>2016</a:t>
            </a:r>
          </a:p>
          <a:p>
            <a:pPr>
              <a:defRPr/>
            </a:pPr>
            <a:r>
              <a:rPr lang="de-DE" sz="1200" dirty="0" smtClean="0">
                <a:solidFill>
                  <a:schemeClr val="tx2"/>
                </a:solidFill>
              </a:rPr>
              <a:t>Kimmeridge Bay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19" name="Abgerundetes Rechteck 15"/>
          <p:cNvSpPr>
            <a:spLocks noChangeArrowheads="1"/>
          </p:cNvSpPr>
          <p:nvPr/>
        </p:nvSpPr>
        <p:spPr bwMode="auto">
          <a:xfrm>
            <a:off x="6709371" y="3023808"/>
            <a:ext cx="293592" cy="158659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0" name="Textfeld 5"/>
          <p:cNvSpPr txBox="1">
            <a:spLocks noChangeArrowheads="1"/>
          </p:cNvSpPr>
          <p:nvPr/>
        </p:nvSpPr>
        <p:spPr bwMode="auto">
          <a:xfrm>
            <a:off x="6366260" y="741640"/>
            <a:ext cx="1445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dirty="0" smtClean="0">
                <a:solidFill>
                  <a:schemeClr val="tx2"/>
                </a:solidFill>
              </a:rPr>
              <a:t>2020 </a:t>
            </a:r>
          </a:p>
          <a:p>
            <a:r>
              <a:rPr lang="de-DE" altLang="de-DE" sz="1200" dirty="0" smtClean="0">
                <a:solidFill>
                  <a:schemeClr val="tx2"/>
                </a:solidFill>
              </a:rPr>
              <a:t>North </a:t>
            </a:r>
            <a:r>
              <a:rPr lang="de-DE" altLang="de-DE" sz="1200" dirty="0" err="1" smtClean="0">
                <a:solidFill>
                  <a:schemeClr val="tx2"/>
                </a:solidFill>
              </a:rPr>
              <a:t>Sea</a:t>
            </a:r>
            <a:endParaRPr lang="de-DE" altLang="de-DE" sz="1200" dirty="0">
              <a:solidFill>
                <a:schemeClr val="tx2"/>
              </a:solidFill>
            </a:endParaRPr>
          </a:p>
        </p:txBody>
      </p:sp>
      <p:sp>
        <p:nvSpPr>
          <p:cNvPr id="21" name="Abgerundetes Rechteck 15"/>
          <p:cNvSpPr>
            <a:spLocks noChangeArrowheads="1"/>
          </p:cNvSpPr>
          <p:nvPr/>
        </p:nvSpPr>
        <p:spPr bwMode="auto">
          <a:xfrm>
            <a:off x="7189954" y="1396767"/>
            <a:ext cx="293592" cy="15865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5875" algn="ctr">
            <a:solidFill>
              <a:schemeClr val="tx2"/>
            </a:solidFill>
            <a:round/>
            <a:headEnd type="none" w="sm" len="sm"/>
            <a:tailEnd type="none" w="sm" len="sm"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2" name="Rechteck 7"/>
          <p:cNvSpPr>
            <a:spLocks noChangeArrowheads="1"/>
          </p:cNvSpPr>
          <p:nvPr/>
        </p:nvSpPr>
        <p:spPr bwMode="auto">
          <a:xfrm rot="16200000">
            <a:off x="6447195" y="2943515"/>
            <a:ext cx="33041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900" dirty="0" err="1">
                <a:latin typeface="TimesNewRoman"/>
              </a:rPr>
              <a:t>Gallois</a:t>
            </a:r>
            <a:r>
              <a:rPr lang="en-US" altLang="de-DE" sz="900" dirty="0">
                <a:latin typeface="TimesNewRoman"/>
              </a:rPr>
              <a:t>, R. W. 2004. Open University Geological Journal, Vol. 25, Part 2.</a:t>
            </a:r>
            <a:endParaRPr lang="de-DE" altLang="de-DE" sz="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21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D5157D-0FA0-34F3-576E-F7A4BF60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32AC8-AA64-439B-8F4F-2CB1188EB1C7}" type="slidenum">
              <a:rPr lang="en-US" smtClean="0"/>
              <a:t>7</a:t>
            </a:fld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4216960" cy="204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2020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and 2023 Round Robin Exercises</a:t>
            </a:r>
          </a:p>
          <a:p>
            <a:pPr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Location of the sample:</a:t>
            </a:r>
          </a:p>
          <a:p>
            <a:pPr>
              <a:buNone/>
              <a:defRPr/>
            </a:pPr>
            <a:endParaRPr lang="en-GB" altLang="de-DE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tx1"/>
                </a:solidFill>
                <a:latin typeface="+mn-lt"/>
              </a:rPr>
              <a:t>North Sea Graben Province</a:t>
            </a: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South Viking Graben</a:t>
            </a: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</a:rPr>
              <a:t>Neighbouring the East Shetland</a:t>
            </a: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</a:rPr>
              <a:t>Platform </a:t>
            </a:r>
            <a:endParaRPr lang="en-GB" altLang="de-DE" sz="1400" b="0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endParaRPr lang="en-GB" altLang="de-DE" sz="1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wiki.aapg.org/images/2/22/M115CH02FG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89" y="978569"/>
            <a:ext cx="5432771" cy="372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5753686" y="2961249"/>
            <a:ext cx="147711" cy="1547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/>
          <p:cNvSpPr txBox="1"/>
          <p:nvPr/>
        </p:nvSpPr>
        <p:spPr>
          <a:xfrm>
            <a:off x="3357423" y="4477172"/>
            <a:ext cx="1352569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800" dirty="0"/>
              <a:t>https://wiki.aapg.org/</a:t>
            </a:r>
            <a:endParaRPr lang="en-US" sz="8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851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D5157D-0FA0-34F3-576E-F7A4BF60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32AC8-AA64-439B-8F4F-2CB1188EB1C7}" type="slidenum">
              <a:rPr lang="en-US" smtClean="0"/>
              <a:t>8</a:t>
            </a:fld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File:M115CH11FG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0" y="1161400"/>
            <a:ext cx="5333164" cy="357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4216960" cy="27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</a:rPr>
              <a:t>2020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</a:rPr>
              <a:t>and 2023 Round Robin Exercises</a:t>
            </a:r>
            <a:endParaRPr lang="en-GB" altLang="de-DE" sz="14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750763" y="1168291"/>
            <a:ext cx="3147051" cy="204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GB" altLang="de-DE" sz="1400" dirty="0" smtClean="0">
                <a:solidFill>
                  <a:schemeClr val="tx1"/>
                </a:solidFill>
                <a:latin typeface="+mn-lt"/>
              </a:rPr>
              <a:t>Location of the sample:</a:t>
            </a:r>
          </a:p>
          <a:p>
            <a:pPr>
              <a:buNone/>
              <a:defRPr/>
            </a:pPr>
            <a:endParaRPr lang="en-GB" altLang="de-DE" sz="1400" b="0" dirty="0">
              <a:solidFill>
                <a:schemeClr val="tx1"/>
              </a:solidFill>
              <a:latin typeface="+mn-lt"/>
            </a:endParaRP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  <a:latin typeface="+mn-lt"/>
              </a:rPr>
              <a:t>South Viking Graben</a:t>
            </a:r>
          </a:p>
          <a:p>
            <a:pPr>
              <a:buNone/>
              <a:defRPr/>
            </a:pPr>
            <a:r>
              <a:rPr lang="en-GB" altLang="de-DE" sz="1400" b="0" dirty="0">
                <a:solidFill>
                  <a:schemeClr val="tx1"/>
                </a:solidFill>
              </a:rPr>
              <a:t>Western margin of the Tiffany </a:t>
            </a:r>
            <a:r>
              <a:rPr lang="en-GB" altLang="de-DE" sz="1400" b="0" dirty="0" smtClean="0">
                <a:solidFill>
                  <a:schemeClr val="tx1"/>
                </a:solidFill>
              </a:rPr>
              <a:t>field</a:t>
            </a:r>
            <a:endParaRPr lang="en-GB" altLang="de-DE" sz="1400" b="0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</a:rPr>
              <a:t>North Sea: 16/17-14 well</a:t>
            </a:r>
          </a:p>
          <a:p>
            <a:pPr>
              <a:buNone/>
              <a:defRPr/>
            </a:pPr>
            <a:r>
              <a:rPr lang="en-GB" altLang="de-DE" sz="1400" b="0" dirty="0" smtClean="0">
                <a:solidFill>
                  <a:schemeClr val="tx1"/>
                </a:solidFill>
              </a:rPr>
              <a:t>Depth</a:t>
            </a:r>
            <a:r>
              <a:rPr lang="en-GB" altLang="de-DE" sz="1400" b="0" dirty="0">
                <a:solidFill>
                  <a:schemeClr val="tx1"/>
                </a:solidFill>
              </a:rPr>
              <a:t>: 13779.2 to 13779.5 </a:t>
            </a:r>
            <a:r>
              <a:rPr lang="en-GB" altLang="de-DE" sz="1400" b="0" dirty="0" err="1" smtClean="0">
                <a:solidFill>
                  <a:schemeClr val="tx1"/>
                </a:solidFill>
              </a:rPr>
              <a:t>ft</a:t>
            </a:r>
            <a:endParaRPr lang="en-GB" altLang="de-DE" sz="1400" b="0" dirty="0" smtClean="0">
              <a:solidFill>
                <a:schemeClr val="tx1"/>
              </a:solidFill>
            </a:endParaRPr>
          </a:p>
          <a:p>
            <a:pPr>
              <a:buNone/>
              <a:defRPr/>
            </a:pPr>
            <a:endParaRPr lang="en-GB" altLang="de-DE" sz="1400" b="0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endParaRPr lang="en-GB" altLang="de-DE" sz="1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extfeld 1"/>
          <p:cNvSpPr txBox="1"/>
          <p:nvPr/>
        </p:nvSpPr>
        <p:spPr>
          <a:xfrm rot="16200000">
            <a:off x="-426789" y="3883484"/>
            <a:ext cx="1352569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800" dirty="0"/>
              <a:t>https://wiki.aapg.org/</a:t>
            </a:r>
            <a:endParaRPr lang="en-US" sz="8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1222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D5157D-0FA0-34F3-576E-F7A4BF60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32AC8-AA64-439B-8F4F-2CB1188EB1C7}" type="slidenum">
              <a:rPr lang="en-US" smtClean="0"/>
              <a:t>9</a:t>
            </a:fld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338B371-B078-A689-2735-66AFD0D3B7AF}"/>
              </a:ext>
            </a:extLst>
          </p:cNvPr>
          <p:cNvSpPr txBox="1">
            <a:spLocks/>
          </p:cNvSpPr>
          <p:nvPr/>
        </p:nvSpPr>
        <p:spPr>
          <a:xfrm>
            <a:off x="417600" y="316801"/>
            <a:ext cx="7132746" cy="661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1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Commission II: </a:t>
            </a:r>
            <a:r>
              <a:rPr lang="en-GB" sz="1800" dirty="0" smtClean="0"/>
              <a:t>Identification of Dispersed Organic Matter WG</a:t>
            </a:r>
            <a:endParaRPr lang="en-US" sz="1800" dirty="0"/>
          </a:p>
        </p:txBody>
      </p:sp>
      <p:sp>
        <p:nvSpPr>
          <p:cNvPr id="7" name="Rechteck 6"/>
          <p:cNvSpPr/>
          <p:nvPr/>
        </p:nvSpPr>
        <p:spPr>
          <a:xfrm>
            <a:off x="0" y="4924119"/>
            <a:ext cx="727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Meeting of ICCP </a:t>
            </a:r>
            <a:r>
              <a:rPr lang="en-GB" sz="1000" dirty="0" smtClean="0">
                <a:solidFill>
                  <a:schemeClr val="bg1"/>
                </a:solidFill>
              </a:rPr>
              <a:t>IDOM WG 19.09.2023 </a:t>
            </a:r>
            <a:r>
              <a:rPr lang="de-DE" sz="1000" dirty="0" smtClean="0">
                <a:solidFill>
                  <a:schemeClr val="bg1"/>
                </a:solidFill>
              </a:rPr>
              <a:t>–</a:t>
            </a:r>
            <a:r>
              <a:rPr lang="en-GB" sz="1000" dirty="0" smtClean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Joint 74th ICCP and 39th TSOP Meeting, Patras</a:t>
            </a:r>
            <a:r>
              <a:rPr lang="en-GB" sz="1000" dirty="0" smtClean="0">
                <a:solidFill>
                  <a:schemeClr val="bg1"/>
                </a:solidFill>
              </a:rPr>
              <a:t>, 2023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90190" y="803046"/>
            <a:ext cx="4216960" cy="299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7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ð"/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ð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00225" indent="-180975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87000"/>
              </a:lnSpc>
              <a:spcBef>
                <a:spcPct val="30000"/>
              </a:spcBef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GB" altLang="de-DE" sz="1400" b="0" dirty="0">
                <a:solidFill>
                  <a:schemeClr val="accent2">
                    <a:lumMod val="75000"/>
                  </a:schemeClr>
                </a:solidFill>
              </a:rPr>
              <a:t>2020 </a:t>
            </a:r>
            <a:r>
              <a:rPr lang="en-GB" altLang="de-DE" sz="1400" b="0" dirty="0" smtClean="0">
                <a:solidFill>
                  <a:schemeClr val="accent2">
                    <a:lumMod val="75000"/>
                  </a:schemeClr>
                </a:solidFill>
              </a:rPr>
              <a:t>and 2023 Round Robin Exercises</a:t>
            </a:r>
          </a:p>
          <a:p>
            <a:pPr>
              <a:buNone/>
              <a:defRPr/>
            </a:pPr>
            <a:r>
              <a:rPr lang="en-GB" sz="1200" dirty="0" smtClean="0">
                <a:solidFill>
                  <a:schemeClr val="tx1"/>
                </a:solidFill>
              </a:rPr>
              <a:t>Basin morphology Mid to Upper Jurassic:</a:t>
            </a:r>
          </a:p>
          <a:p>
            <a:pPr>
              <a:buNone/>
              <a:defRPr/>
            </a:pPr>
            <a:endParaRPr lang="en-GB" sz="1200" dirty="0" smtClean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altLang="de-DE" sz="1200" b="0" dirty="0" smtClean="0">
                <a:solidFill>
                  <a:schemeClr val="tx1"/>
                </a:solidFill>
              </a:rPr>
              <a:t>Asymmetric fault-bounded trough.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altLang="de-DE" sz="1200" b="0" dirty="0" smtClean="0">
                <a:solidFill>
                  <a:schemeClr val="tx1"/>
                </a:solidFill>
              </a:rPr>
              <a:t>Late Jurassic with faulting and rapid basin</a:t>
            </a:r>
          </a:p>
          <a:p>
            <a:pPr>
              <a:buNone/>
              <a:defRPr/>
            </a:pPr>
            <a:r>
              <a:rPr lang="en-GB" altLang="de-DE" sz="1200" b="0" dirty="0" smtClean="0">
                <a:solidFill>
                  <a:schemeClr val="tx1"/>
                </a:solidFill>
              </a:rPr>
              <a:t>    subsidence.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altLang="de-DE" sz="1200" b="0" dirty="0" smtClean="0">
                <a:solidFill>
                  <a:schemeClr val="tx1"/>
                </a:solidFill>
              </a:rPr>
              <a:t>Predomination of classic sedimentation (fluvial)</a:t>
            </a:r>
          </a:p>
          <a:p>
            <a:pPr>
              <a:buNone/>
              <a:defRPr/>
            </a:pPr>
            <a:r>
              <a:rPr lang="en-GB" altLang="de-DE" sz="1200" b="0" dirty="0" smtClean="0">
                <a:solidFill>
                  <a:schemeClr val="tx1"/>
                </a:solidFill>
              </a:rPr>
              <a:t>    in nearshore area.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altLang="de-DE" sz="1200" b="0" dirty="0" smtClean="0">
                <a:solidFill>
                  <a:schemeClr val="tx1"/>
                </a:solidFill>
              </a:rPr>
              <a:t>Deposition of submarine platform-margin fans.</a:t>
            </a:r>
          </a:p>
          <a:p>
            <a:pPr>
              <a:buNone/>
              <a:defRPr/>
            </a:pPr>
            <a:endParaRPr lang="en-GB" altLang="de-DE" sz="1200" b="0" dirty="0" smtClean="0">
              <a:solidFill>
                <a:schemeClr val="tx1"/>
              </a:solidFill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de-DE" sz="1200" b="0" dirty="0" smtClean="0">
                <a:solidFill>
                  <a:schemeClr val="tx1"/>
                </a:solidFill>
              </a:rPr>
              <a:t>Mud-supported </a:t>
            </a:r>
            <a:r>
              <a:rPr lang="en-GB" altLang="de-DE" sz="1200" b="0" dirty="0">
                <a:solidFill>
                  <a:schemeClr val="tx1"/>
                </a:solidFill>
              </a:rPr>
              <a:t>c</a:t>
            </a:r>
            <a:r>
              <a:rPr lang="en-GB" altLang="de-DE" sz="1200" b="0" dirty="0" smtClean="0">
                <a:solidFill>
                  <a:schemeClr val="tx1"/>
                </a:solidFill>
              </a:rPr>
              <a:t>onglomerates and sandstones interbedded with subordinate amounts of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altLang="de-DE" sz="1200" b="0" dirty="0">
                <a:solidFill>
                  <a:schemeClr val="tx1"/>
                </a:solidFill>
              </a:rPr>
              <a:t> </a:t>
            </a:r>
            <a:r>
              <a:rPr lang="en-GB" altLang="de-DE" sz="1200" b="0" dirty="0" smtClean="0">
                <a:solidFill>
                  <a:schemeClr val="tx1"/>
                </a:solidFill>
              </a:rPr>
              <a:t>   mudstone. </a:t>
            </a:r>
          </a:p>
          <a:p>
            <a:pPr>
              <a:buNone/>
              <a:defRPr/>
            </a:pPr>
            <a:endParaRPr lang="en-GB" altLang="de-DE" sz="1200" b="0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s://wiki.aapg.org/images/3/36/M115CH11FG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97" y="1209996"/>
            <a:ext cx="4928603" cy="334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 rot="16200000">
            <a:off x="8082018" y="3700740"/>
            <a:ext cx="1352569" cy="581524"/>
          </a:xfrm>
          <a:prstGeom prst="rect">
            <a:avLst/>
          </a:prstGeom>
          <a:noFill/>
          <a:ln w="38100">
            <a:noFill/>
          </a:ln>
        </p:spPr>
        <p:txBody>
          <a:bodyPr wrap="none" lIns="180000" tIns="180000" rIns="180000" bIns="18000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800" dirty="0"/>
              <a:t>https://wiki.aapg.org/</a:t>
            </a:r>
            <a:endParaRPr lang="en-US" sz="8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62557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ED" val="true"/>
</p:tagLst>
</file>

<file path=ppt/theme/theme1.xml><?xml version="1.0" encoding="utf-8"?>
<a:theme xmlns:a="http://schemas.openxmlformats.org/drawingml/2006/main" name="Office">
  <a:themeElements>
    <a:clrScheme name="bgr">
      <a:dk1>
        <a:sysClr val="windowText" lastClr="000000"/>
      </a:dk1>
      <a:lt1>
        <a:sysClr val="window" lastClr="FFFFFF"/>
      </a:lt1>
      <a:dk2>
        <a:srgbClr val="00416E"/>
      </a:dk2>
      <a:lt2>
        <a:srgbClr val="E6EBF0"/>
      </a:lt2>
      <a:accent1>
        <a:srgbClr val="00416E"/>
      </a:accent1>
      <a:accent2>
        <a:srgbClr val="F5BE5A"/>
      </a:accent2>
      <a:accent3>
        <a:srgbClr val="41B496"/>
      </a:accent3>
      <a:accent4>
        <a:srgbClr val="D24B19"/>
      </a:accent4>
      <a:accent5>
        <a:srgbClr val="41A0CD"/>
      </a:accent5>
      <a:accent6>
        <a:srgbClr val="9BBCC8"/>
      </a:accent6>
      <a:hlink>
        <a:srgbClr val="00416E"/>
      </a:hlink>
      <a:folHlink>
        <a:srgbClr val="00416E"/>
      </a:folHlink>
    </a:clrScheme>
    <a:fontScheme name="bgr">
      <a:majorFont>
        <a:latin typeface="Noto Sans Display"/>
        <a:ea typeface=""/>
        <a:cs typeface=""/>
      </a:majorFont>
      <a:minorFont>
        <a:latin typeface="Noto Sans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38100">
          <a:solidFill>
            <a:schemeClr val="accent5"/>
          </a:solidFill>
        </a:ln>
      </a:spPr>
      <a:bodyPr wrap="square" lIns="180000" tIns="180000" rIns="180000" bIns="180000" rtlCol="0">
        <a:spAutoFit/>
      </a:bodyPr>
      <a:lstStyle>
        <a:defPPr algn="l">
          <a:lnSpc>
            <a:spcPts val="1700"/>
          </a:lnSpc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gr-ppt-vorlage-16-9" id="{AD6B0365-D350-473C-85FB-65490E91A7B2}" vid="{4C1DA19B-7076-41E0-932B-3259118FD60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4810</Words>
  <Application>Microsoft Office PowerPoint</Application>
  <PresentationFormat>Bildschirmpräsentation (16:9)</PresentationFormat>
  <Paragraphs>618</Paragraphs>
  <Slides>40</Slides>
  <Notes>37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6" baseType="lpstr">
      <vt:lpstr>Arial</vt:lpstr>
      <vt:lpstr>Calibri</vt:lpstr>
      <vt:lpstr>Noto Sans Display</vt:lpstr>
      <vt:lpstr>TimesNewRoman</vt:lpstr>
      <vt:lpstr>Wingdings</vt:lpstr>
      <vt:lpstr>Office</vt:lpstr>
      <vt:lpstr>Identification of Dispersed organic Matter WG Commission II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 very much for your attention!</vt:lpstr>
      <vt:lpstr>Impressum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Präsentation, zweizeilig,  Noto Sans Display, 28pt, ZAB 32pt</dc:title>
  <dc:creator>Christian Horntrich</dc:creator>
  <cp:lastModifiedBy>Kus, Jolanta</cp:lastModifiedBy>
  <cp:revision>262</cp:revision>
  <cp:lastPrinted>2023-02-01T18:36:18Z</cp:lastPrinted>
  <dcterms:created xsi:type="dcterms:W3CDTF">2023-03-02T16:31:53Z</dcterms:created>
  <dcterms:modified xsi:type="dcterms:W3CDTF">2023-09-18T23:55:55Z</dcterms:modified>
</cp:coreProperties>
</file>